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  <p:sldMasterId id="2147483752" r:id="rId5"/>
  </p:sldMasterIdLst>
  <p:notesMasterIdLst>
    <p:notesMasterId r:id="rId37"/>
  </p:notesMasterIdLst>
  <p:sldIdLst>
    <p:sldId id="256" r:id="rId6"/>
    <p:sldId id="257" r:id="rId7"/>
    <p:sldId id="698" r:id="rId8"/>
    <p:sldId id="368" r:id="rId9"/>
    <p:sldId id="260" r:id="rId10"/>
    <p:sldId id="367" r:id="rId11"/>
    <p:sldId id="700" r:id="rId12"/>
    <p:sldId id="699" r:id="rId13"/>
    <p:sldId id="701" r:id="rId14"/>
    <p:sldId id="381" r:id="rId15"/>
    <p:sldId id="702" r:id="rId16"/>
    <p:sldId id="380" r:id="rId17"/>
    <p:sldId id="383" r:id="rId18"/>
    <p:sldId id="387" r:id="rId19"/>
    <p:sldId id="708" r:id="rId20"/>
    <p:sldId id="709" r:id="rId21"/>
    <p:sldId id="703" r:id="rId22"/>
    <p:sldId id="270" r:id="rId23"/>
    <p:sldId id="713" r:id="rId24"/>
    <p:sldId id="704" r:id="rId25"/>
    <p:sldId id="385" r:id="rId26"/>
    <p:sldId id="705" r:id="rId27"/>
    <p:sldId id="706" r:id="rId28"/>
    <p:sldId id="710" r:id="rId29"/>
    <p:sldId id="707" r:id="rId30"/>
    <p:sldId id="715" r:id="rId31"/>
    <p:sldId id="716" r:id="rId32"/>
    <p:sldId id="717" r:id="rId33"/>
    <p:sldId id="711" r:id="rId34"/>
    <p:sldId id="714" r:id="rId35"/>
    <p:sldId id="38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9" autoAdjust="0"/>
    <p:restoredTop sz="95260" autoAdjust="0"/>
  </p:normalViewPr>
  <p:slideViewPr>
    <p:cSldViewPr>
      <p:cViewPr varScale="1">
        <p:scale>
          <a:sx n="104" d="100"/>
          <a:sy n="104" d="100"/>
        </p:scale>
        <p:origin x="105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17EC4-FEAF-47F3-9E6B-80EB8BA14FD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4927-3934-4398-AEA3-0A27EADE7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7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AB6315-02D9-4206-8BBA-5C72FC973894}" type="slidenum">
              <a:rPr lang="en-GB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1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37F7F-9B60-4506-B266-F6EFAEFB48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6566EC97-2466-464D-88B6-8435D9D9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761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37F7F-9B60-4506-B266-F6EFAEFB48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566EC97-2466-464D-88B6-8435D9D9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523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37F7F-9B60-4506-B266-F6EFAEFB48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566EC97-2466-464D-88B6-8435D9D9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9371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37F7F-9B60-4506-B266-F6EFAEFB48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566EC97-2466-464D-88B6-8435D9D9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884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37F7F-9B60-4506-B266-F6EFAEFB48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566EC97-2466-464D-88B6-8435D9D9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93421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37F7F-9B60-4506-B266-F6EFAEFB48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566EC97-2466-464D-88B6-8435D9D9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932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2F02B2-1F96-439E-A118-64DB08D4B3D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E4931-EF61-4B9A-B4CD-AA78B6D772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35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002E3-E874-4512-A430-1B80C98D600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8164B-A6E2-4192-AA4B-1734DD772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53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94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F58320"/>
              </a:buClr>
              <a:buSzPct val="85000"/>
              <a:buFont typeface="Wingdings" pitchFamily="2" charset="2"/>
              <a:buChar char="v"/>
              <a:defRPr/>
            </a:lvl2pPr>
            <a:lvl3pPr>
              <a:buClr>
                <a:srgbClr val="F58320"/>
              </a:buClr>
              <a:buSzPct val="85000"/>
              <a:buFont typeface="Wingdings" pitchFamily="2" charset="2"/>
              <a:buChar char="v"/>
              <a:defRPr/>
            </a:lvl3pPr>
            <a:lvl4pPr>
              <a:buClr>
                <a:srgbClr val="F58320"/>
              </a:buClr>
              <a:buSzPct val="85000"/>
              <a:buFont typeface="Wingdings" pitchFamily="2" charset="2"/>
              <a:buChar char="v"/>
              <a:defRPr/>
            </a:lvl4pPr>
            <a:lvl5pPr>
              <a:buClr>
                <a:srgbClr val="F58320"/>
              </a:buClr>
              <a:buSzPct val="85000"/>
              <a:buFont typeface="Wingdings" pitchFamily="2" charset="2"/>
              <a:buChar char="v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37F7F-9B60-4506-B266-F6EFAEFB48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6EC97-2466-464D-88B6-8435D9D9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49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5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37F7F-9B60-4506-B266-F6EFAEFB48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6EC97-2466-464D-88B6-8435D9D9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49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F58320"/>
              </a:buClr>
              <a:buSzPct val="85000"/>
              <a:buFont typeface="Wingdings" pitchFamily="2" charset="2"/>
              <a:buChar char="v"/>
              <a:defRPr/>
            </a:lvl2pPr>
            <a:lvl3pPr>
              <a:buClr>
                <a:srgbClr val="F58320"/>
              </a:buClr>
              <a:buSzPct val="85000"/>
              <a:buFont typeface="Wingdings" pitchFamily="2" charset="2"/>
              <a:buChar char="v"/>
              <a:defRPr/>
            </a:lvl3pPr>
            <a:lvl4pPr>
              <a:buClr>
                <a:srgbClr val="F58320"/>
              </a:buClr>
              <a:buSzPct val="85000"/>
              <a:buFont typeface="Wingdings" pitchFamily="2" charset="2"/>
              <a:buChar char="v"/>
              <a:defRPr/>
            </a:lvl4pPr>
            <a:lvl5pPr>
              <a:buClr>
                <a:srgbClr val="F58320"/>
              </a:buClr>
              <a:buSzPct val="85000"/>
              <a:buFont typeface="Wingdings" pitchFamily="2" charset="2"/>
              <a:buChar char="v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37F7F-9B60-4506-B266-F6EFAEFB48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6EC97-2466-464D-88B6-8435D9D9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95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501D-8A93-894C-A79D-E5F70AD6C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D41BA-4417-A94D-BF7B-D7C54D3B7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8088A-700A-B84F-8E06-C7E0D890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CC8C-C51D-C149-AA72-B3B4D963F4A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162F6-344D-C944-AB7D-1614B41E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65F88-C132-FA48-AE37-73FFA9C2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2FC-C591-DD4F-96EE-178BD2311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536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5124-EC4C-B343-B56C-DE7769E1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99456-36CB-984E-81D8-4D1A93F74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C4F05-488E-FC43-8148-2AD650A2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CC8C-C51D-C149-AA72-B3B4D963F4A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7931B-0E2F-5F4B-BD2B-6BDBC403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AA4D0-AA36-5F43-9457-B8F87651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2FC-C591-DD4F-96EE-178BD2311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73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98C9-736C-0C42-9A2C-C42E141D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1221B-F9F5-3E41-A3A0-3DB89675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0F506-DCE2-A54C-8275-6A0CF8BA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CC8C-C51D-C149-AA72-B3B4D963F4A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C0B7D-A622-2440-AB52-206A8E43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662F0-45EA-3646-B7F5-B2E98D600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2FC-C591-DD4F-96EE-178BD2311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96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36FE-7DDF-B34A-8220-0917C3C9E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D0E4F-DF93-8541-A381-4A45BC923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A2911-D0BF-CB4E-B357-C3DC5F7B1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D2014-89F4-DF46-9F92-9CA05EC6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CC8C-C51D-C149-AA72-B3B4D963F4A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7DAE2-CB99-D940-BDFE-28CA1334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E63B8-5927-8B47-A907-38FE3C78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2FC-C591-DD4F-96EE-178BD2311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04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E8D1-BC78-B04A-A937-A3DA9466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54907-8AE2-D946-916C-82A4FC9D7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8E8D2-F134-1A47-9D84-2AEC91741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D7142-7155-4B42-9535-5D5C5BACB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8BD13-0E64-C84B-8F0E-922F332AD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D0255-D0AD-FC4C-864C-0FBA667C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CC8C-C51D-C149-AA72-B3B4D963F4A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7D8636-717A-EA47-9A3C-824FCBC8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E0A3E7-9084-0948-A80C-EF5CDAED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2FC-C591-DD4F-96EE-178BD2311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067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71E0-4BD7-304C-A2C7-A094D62D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1CEBF3-4EBD-7648-B028-FD253DEE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CC8C-C51D-C149-AA72-B3B4D963F4A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4F26D-1236-DD41-8C5F-6737369F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AACA9-CDF4-1E48-813F-68D2346A1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2FC-C591-DD4F-96EE-178BD2311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01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8BA892-D64A-424E-A002-BC4B0B91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CC8C-C51D-C149-AA72-B3B4D963F4A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8CAE2-8D8F-854C-89FB-EB0D6EDD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FE0AE-C839-504A-8EDA-512EBF67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2FC-C591-DD4F-96EE-178BD2311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54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1A1-9311-6440-A248-38BB0321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90CEC-1BA3-AB44-9FB0-6D8F37165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C6E62-4756-CD4A-8768-BC7121D52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D83C5-65B0-EC4D-99BE-19031513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CC8C-C51D-C149-AA72-B3B4D963F4A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9B4A9-ED07-DF41-B2D5-C12D0BB0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759B3-3A5E-3447-9FEF-8B741F73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2FC-C591-DD4F-96EE-178BD2311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991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33DB-10BE-D341-86F4-DC8C7B53A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194F5-34BB-FC4D-897A-E04DDD05A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7049B-1263-8B4D-B1BE-6B1B3B3B5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8CE5A-8E4C-E241-BB09-2440FE38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CC8C-C51D-C149-AA72-B3B4D963F4A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C4D99-DCB0-B74B-B76C-2FD86335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BFDDA-F97C-5B41-8354-359C2CCC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2FC-C591-DD4F-96EE-178BD2311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9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618FA8-8AC3-41A3-9428-D51060F1BF8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F57FB4D2-CB21-4612-B8B3-7DCD84471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76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3C17-93AB-9F46-8692-12E17683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B9897-3B55-1744-BE24-C736F902E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15B6B-CE31-6D4E-BC1A-2E10F2879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CC8C-C51D-C149-AA72-B3B4D963F4A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35498-305D-5244-AE68-28E04819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0D53E-4B1C-B044-9835-EF684438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2FC-C591-DD4F-96EE-178BD2311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87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9DEA01-6DDB-BF41-AB2C-C969E993C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214205-EA54-504F-AA98-825F5115D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0FA18-7FB5-BC45-961B-CB938C78A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CC8C-C51D-C149-AA72-B3B4D963F4A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C0092-E230-B140-B14B-446535F3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46E9E-71FF-E74B-B7A5-E04CFB37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2FC-C591-DD4F-96EE-178BD2311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B4B1B-37EB-4F9F-A7D6-59032A17AF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E276CC3-2D46-462B-8178-0D12D07E03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8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37F7F-9B60-4506-B266-F6EFAEFB48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6566EC97-2466-464D-88B6-8435D9D9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082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9BE19-FFC4-4C17-9CD3-7C48ED516C8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0557A-7753-42D2-AA88-5FF66885EA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2F331B-9A4A-42BB-BDAF-C65CBE9B3E5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22582-5761-49B7-B596-7CEC95A594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6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F4BED8-AAFB-475C-8022-1570120EB67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64B9-56F8-4AE5-B8B5-7CD801C59C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7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61B2-8E0A-47B0-99CF-5F662B65DE8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08F19E7-68CF-4385-A8CA-BE8E7D8B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7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37F7F-9B60-4506-B266-F6EFAEFB48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6566EC97-2466-464D-88B6-8435D9D97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A27E482-4F4A-BF44-9696-628B1FC3C37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79" y="5967979"/>
            <a:ext cx="1860318" cy="8060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B064A8D-A22F-344D-B0D7-EE5B5889AF0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12" y="57774"/>
            <a:ext cx="2047652" cy="758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543E52-C6A6-5A4C-AE43-77C5C0F60C23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237948" y="5963783"/>
            <a:ext cx="22352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675" r:id="rId17"/>
    <p:sldLayoutId id="2147483676" r:id="rId18"/>
    <p:sldLayoutId id="2147483662" r:id="rId19"/>
    <p:sldLayoutId id="2147483663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916D96-90A0-2849-9931-25CCFCE7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1189A-2F5C-7F4C-8536-6A951EEE1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0D66C-054C-1544-BDF7-39B585C7A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1CC8C-C51D-C149-AA72-B3B4D963F4A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D603C-D91D-CB4E-AF9A-06AF06AE4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92511-AAE3-0A40-8A4F-D8901059F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72FC-C591-DD4F-96EE-178BD2311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18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pscoursedesign.commons.gc.cuny.edu/analysis-for-design-and-understanding-learning-outcome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campusontario.pressbooks.pub/qualitycourses/chapter/developing-an-assessment-strategy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D45B-C91B-4D47-826E-BE7ECBA7C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2415" y="1916832"/>
            <a:ext cx="6600451" cy="2262781"/>
          </a:xfrm>
        </p:spPr>
        <p:txBody>
          <a:bodyPr>
            <a:noAutofit/>
          </a:bodyPr>
          <a:lstStyle/>
          <a:p>
            <a:r>
              <a:rPr lang="en-GB" sz="4400" dirty="0"/>
              <a:t>Building Capacity in Universities to Harness Open Content Effectively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D6164-4D08-448B-9AE5-754A40C8A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2414" y="4437112"/>
            <a:ext cx="6600451" cy="864096"/>
          </a:xfrm>
        </p:spPr>
        <p:txBody>
          <a:bodyPr>
            <a:normAutofit fontScale="70000" lnSpcReduction="20000"/>
          </a:bodyPr>
          <a:lstStyle/>
          <a:p>
            <a:r>
              <a:rPr lang="en-GB" sz="2400" dirty="0"/>
              <a:t>Presentation at CILT Bi-Annual Conference 2023</a:t>
            </a:r>
          </a:p>
          <a:p>
            <a:r>
              <a:rPr lang="en-GB" sz="2800" dirty="0"/>
              <a:t>Dr. Tony Lelliott, OER Africa, Saide, Johannesburg</a:t>
            </a:r>
          </a:p>
        </p:txBody>
      </p:sp>
    </p:spTree>
    <p:extLst>
      <p:ext uri="{BB962C8B-B14F-4D97-AF65-F5344CB8AC3E}">
        <p14:creationId xmlns:p14="http://schemas.microsoft.com/office/powerpoint/2010/main" val="2129117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7B4B-5B5F-42F5-BB61-1E2ECDC0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764704"/>
            <a:ext cx="6589199" cy="860674"/>
          </a:xfrm>
        </p:spPr>
        <p:txBody>
          <a:bodyPr>
            <a:noAutofit/>
          </a:bodyPr>
          <a:lstStyle/>
          <a:p>
            <a:r>
              <a:rPr lang="en-ZA" sz="3200" dirty="0"/>
              <a:t>Barriers that discourage higher education professionals’ participation in CPD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48A7A-991E-47AD-BB15-5BE59018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564904"/>
            <a:ext cx="7886700" cy="3240360"/>
          </a:xfrm>
        </p:spPr>
        <p:txBody>
          <a:bodyPr>
            <a:normAutofit fontScale="62500" lnSpcReduction="20000"/>
          </a:bodyPr>
          <a:lstStyle/>
          <a:p>
            <a:r>
              <a:rPr lang="en-GB" sz="3800" dirty="0"/>
              <a:t>Reluctance to renounce (teaching) practices with which they are familiar. </a:t>
            </a:r>
          </a:p>
          <a:p>
            <a:r>
              <a:rPr lang="en-GB" sz="3800" dirty="0"/>
              <a:t>The absence of inducements for teaching development in HEIs.</a:t>
            </a:r>
          </a:p>
          <a:p>
            <a:r>
              <a:rPr lang="en-GB" sz="3800" dirty="0"/>
              <a:t>Lack of time.</a:t>
            </a:r>
          </a:p>
          <a:p>
            <a:r>
              <a:rPr lang="en-GB" sz="3800" dirty="0"/>
              <a:t>HEIs lack of pedagogical expertise and institutional capacity to develop effective CPD schemes</a:t>
            </a:r>
            <a:endParaRPr lang="en-GB" sz="2400" dirty="0"/>
          </a:p>
          <a:p>
            <a:r>
              <a:rPr lang="en-GB" sz="2200" dirty="0"/>
              <a:t>(</a:t>
            </a:r>
            <a:r>
              <a:rPr lang="en-GB" sz="2200" dirty="0" err="1"/>
              <a:t>Inamorato</a:t>
            </a:r>
            <a:r>
              <a:rPr lang="en-GB" sz="2200" dirty="0"/>
              <a:t>, </a:t>
            </a:r>
            <a:r>
              <a:rPr lang="en-GB" sz="2200" dirty="0" err="1"/>
              <a:t>Gausas</a:t>
            </a:r>
            <a:r>
              <a:rPr lang="en-GB" sz="2200" dirty="0"/>
              <a:t>, </a:t>
            </a:r>
            <a:r>
              <a:rPr lang="en-GB" sz="2200" dirty="0" err="1"/>
              <a:t>Mackeviciute</a:t>
            </a:r>
            <a:r>
              <a:rPr lang="en-GB" sz="2200" dirty="0"/>
              <a:t>, </a:t>
            </a:r>
            <a:r>
              <a:rPr lang="en-GB" sz="2200" dirty="0" err="1"/>
              <a:t>Jotatutyte</a:t>
            </a:r>
            <a:r>
              <a:rPr lang="en-GB" sz="2200" dirty="0"/>
              <a:t>, &amp; </a:t>
            </a:r>
            <a:r>
              <a:rPr lang="en-GB" sz="2200" dirty="0" err="1"/>
              <a:t>Martinaitis</a:t>
            </a:r>
            <a:r>
              <a:rPr lang="en-GB" sz="2200" dirty="0"/>
              <a:t>, 2019)</a:t>
            </a:r>
          </a:p>
        </p:txBody>
      </p:sp>
    </p:spTree>
    <p:extLst>
      <p:ext uri="{BB962C8B-B14F-4D97-AF65-F5344CB8AC3E}">
        <p14:creationId xmlns:p14="http://schemas.microsoft.com/office/powerpoint/2010/main" val="7984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7B4B-5B5F-42F5-BB61-1E2ECDC0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CPD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48A7A-991E-47AD-BB15-5BE59018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84784"/>
            <a:ext cx="7886700" cy="4248472"/>
          </a:xfrm>
        </p:spPr>
        <p:txBody>
          <a:bodyPr>
            <a:normAutofit/>
          </a:bodyPr>
          <a:lstStyle/>
          <a:p>
            <a:r>
              <a:rPr lang="en-GB" sz="2400" dirty="0"/>
              <a:t>Academics</a:t>
            </a:r>
          </a:p>
          <a:p>
            <a:r>
              <a:rPr lang="en-GB" sz="2400" dirty="0"/>
              <a:t>Senior Management</a:t>
            </a:r>
          </a:p>
          <a:p>
            <a:r>
              <a:rPr lang="en-GB" sz="2400" dirty="0"/>
              <a:t>Academic Librarians</a:t>
            </a:r>
          </a:p>
          <a:p>
            <a:endParaRPr lang="en-GB" sz="2400" dirty="0"/>
          </a:p>
          <a:p>
            <a:r>
              <a:rPr lang="en-GB" sz="2400" dirty="0"/>
              <a:t>Each framework consists of </a:t>
            </a:r>
          </a:p>
          <a:p>
            <a:pPr lvl="1"/>
            <a:r>
              <a:rPr lang="en-GB" sz="2200" b="1" dirty="0"/>
              <a:t>Domains</a:t>
            </a:r>
            <a:r>
              <a:rPr lang="en-GB" sz="2200" dirty="0"/>
              <a:t> – areas of practice that we consider highly valuable</a:t>
            </a:r>
          </a:p>
          <a:p>
            <a:pPr lvl="1"/>
            <a:r>
              <a:rPr lang="en-GB" sz="2200" b="1" dirty="0"/>
              <a:t>Capability descriptors </a:t>
            </a:r>
            <a:r>
              <a:rPr lang="en-GB" sz="2200" dirty="0"/>
              <a:t>– break the domains down into smaller units</a:t>
            </a:r>
          </a:p>
        </p:txBody>
      </p:sp>
    </p:spTree>
    <p:extLst>
      <p:ext uri="{BB962C8B-B14F-4D97-AF65-F5344CB8AC3E}">
        <p14:creationId xmlns:p14="http://schemas.microsoft.com/office/powerpoint/2010/main" val="19878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7B4B-5B5F-42F5-BB61-1E2ECDC0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</p:spPr>
        <p:txBody>
          <a:bodyPr/>
          <a:lstStyle/>
          <a:p>
            <a:r>
              <a:rPr lang="en-GB" dirty="0"/>
              <a:t>Framework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48A7A-991E-47AD-BB15-5BE59018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772816"/>
            <a:ext cx="7886700" cy="3744416"/>
          </a:xfrm>
        </p:spPr>
        <p:txBody>
          <a:bodyPr>
            <a:normAutofit/>
          </a:bodyPr>
          <a:lstStyle/>
          <a:p>
            <a:r>
              <a:rPr lang="en-GB" sz="2800" dirty="0"/>
              <a:t>To assist those responsible for managing CPD at university, faculty or departmental level to identify areas of need.</a:t>
            </a:r>
          </a:p>
          <a:p>
            <a:r>
              <a:rPr lang="en-GB" sz="2800" dirty="0"/>
              <a:t>To break down areas for professional development into smaller units, and to provide OER to support the implementation of the PD </a:t>
            </a:r>
          </a:p>
        </p:txBody>
      </p:sp>
    </p:spTree>
    <p:extLst>
      <p:ext uri="{BB962C8B-B14F-4D97-AF65-F5344CB8AC3E}">
        <p14:creationId xmlns:p14="http://schemas.microsoft.com/office/powerpoint/2010/main" val="112509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50DBD5-9468-4D48-8D6B-A5250F8EF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3" y="1700808"/>
            <a:ext cx="923173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0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A0D9-47C7-9242-8452-A49EB347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of the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23A76-44C5-4C4B-8B0A-F4ACDD21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192" y="2133600"/>
            <a:ext cx="2234208" cy="2519536"/>
          </a:xfrm>
        </p:spPr>
        <p:txBody>
          <a:bodyPr>
            <a:normAutofit/>
          </a:bodyPr>
          <a:lstStyle/>
          <a:p>
            <a:r>
              <a:rPr lang="en-GB" sz="2000" dirty="0"/>
              <a:t>Ideas from the British Council framework for teacher 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D2450-9185-C440-9567-FEA84F501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02892"/>
            <a:ext cx="4896544" cy="4905242"/>
          </a:xfrm>
          <a:prstGeom prst="rect">
            <a:avLst/>
          </a:prstGeom>
        </p:spPr>
      </p:pic>
      <p:pic>
        <p:nvPicPr>
          <p:cNvPr id="1025" name="Picture 1" descr="page5image418611088">
            <a:extLst>
              <a:ext uri="{FF2B5EF4-FFF2-40B4-BE49-F238E27FC236}">
                <a16:creationId xmlns:a16="http://schemas.microsoft.com/office/drawing/2014/main" id="{AB2F3E5D-DE0B-3C49-90AB-175EF6E74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5image418586592">
            <a:extLst>
              <a:ext uri="{FF2B5EF4-FFF2-40B4-BE49-F238E27FC236}">
                <a16:creationId xmlns:a16="http://schemas.microsoft.com/office/drawing/2014/main" id="{E7616DE3-D598-5245-B1D5-FB4CA29A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5image418576864">
            <a:extLst>
              <a:ext uri="{FF2B5EF4-FFF2-40B4-BE49-F238E27FC236}">
                <a16:creationId xmlns:a16="http://schemas.microsoft.com/office/drawing/2014/main" id="{BDB4B993-F71F-EC41-A3B8-F8B858289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5image418577056">
            <a:extLst>
              <a:ext uri="{FF2B5EF4-FFF2-40B4-BE49-F238E27FC236}">
                <a16:creationId xmlns:a16="http://schemas.microsoft.com/office/drawing/2014/main" id="{A35E0C8C-AC84-EF4C-AE5D-CD1867EB5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09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50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A0D9-47C7-9242-8452-A49EB347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of the framework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E8910E-9B4F-744C-B618-BC111A07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9" y="2204864"/>
            <a:ext cx="9144000" cy="311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56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A0D9-47C7-9242-8452-A49EB347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of the framework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89AD1-D5B8-B744-B879-3C69CCF42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505"/>
            <a:ext cx="9144000" cy="31164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14666B-7003-3247-AEF8-0054F011105C}"/>
              </a:ext>
            </a:extLst>
          </p:cNvPr>
          <p:cNvSpPr txBox="1">
            <a:spLocks/>
          </p:cNvSpPr>
          <p:nvPr/>
        </p:nvSpPr>
        <p:spPr>
          <a:xfrm>
            <a:off x="1403648" y="5157192"/>
            <a:ext cx="6589199" cy="7727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Resulted in critique from our peers!!</a:t>
            </a:r>
          </a:p>
        </p:txBody>
      </p:sp>
    </p:spTree>
    <p:extLst>
      <p:ext uri="{BB962C8B-B14F-4D97-AF65-F5344CB8AC3E}">
        <p14:creationId xmlns:p14="http://schemas.microsoft.com/office/powerpoint/2010/main" val="733546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7B4B-5B5F-42F5-BB61-1E2ECDC0A3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401" y="9790"/>
            <a:ext cx="6589712" cy="717550"/>
          </a:xfrm>
        </p:spPr>
        <p:txBody>
          <a:bodyPr>
            <a:normAutofit fontScale="90000"/>
          </a:bodyPr>
          <a:lstStyle/>
          <a:p>
            <a:r>
              <a:rPr lang="en-GB" dirty="0"/>
              <a:t>CPD framework for Academics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9BEAD-8C16-DD44-B86D-B83E91BDD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733" y="355349"/>
            <a:ext cx="9505229" cy="6664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109A18-996A-3840-8EF7-4B9FF3571C49}"/>
              </a:ext>
            </a:extLst>
          </p:cNvPr>
          <p:cNvSpPr txBox="1"/>
          <p:nvPr/>
        </p:nvSpPr>
        <p:spPr>
          <a:xfrm>
            <a:off x="7164288" y="1698174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Suggested </a:t>
            </a:r>
          </a:p>
          <a:p>
            <a:r>
              <a:rPr lang="en-GB" b="1" dirty="0"/>
              <a:t>domains – we realise there is overlap and linkage between them</a:t>
            </a:r>
          </a:p>
        </p:txBody>
      </p:sp>
    </p:spTree>
    <p:extLst>
      <p:ext uri="{BB962C8B-B14F-4D97-AF65-F5344CB8AC3E}">
        <p14:creationId xmlns:p14="http://schemas.microsoft.com/office/powerpoint/2010/main" val="3293705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79BEAD-8C16-DD44-B86D-B83E91BDD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2374431"/>
            <a:ext cx="6714526" cy="4707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037B4B-5B5F-42F5-BB61-1E2ECDC0A30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66240"/>
            <a:ext cx="3851920" cy="2221508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Current framework for Academics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9BEAD-8C16-DD44-B86D-B83E91BDD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79" t="1353" r="6189" b="21196"/>
          <a:stretch/>
        </p:blipFill>
        <p:spPr>
          <a:xfrm>
            <a:off x="5452044" y="0"/>
            <a:ext cx="5256584" cy="6542274"/>
          </a:xfrm>
          <a:prstGeom prst="rect">
            <a:avLst/>
          </a:prstGeom>
        </p:spPr>
      </p:pic>
      <p:sp>
        <p:nvSpPr>
          <p:cNvPr id="7" name="Pie 6"/>
          <p:cNvSpPr/>
          <p:nvPr/>
        </p:nvSpPr>
        <p:spPr>
          <a:xfrm>
            <a:off x="1942416" y="548680"/>
            <a:ext cx="6984776" cy="7128792"/>
          </a:xfrm>
          <a:prstGeom prst="pie">
            <a:avLst>
              <a:gd name="adj1" fmla="val 2458113"/>
              <a:gd name="adj2" fmla="val 56981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90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A0D9-47C7-9242-8452-A49EB347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848145"/>
            <a:ext cx="6589199" cy="1068687"/>
          </a:xfrm>
        </p:spPr>
        <p:txBody>
          <a:bodyPr>
            <a:normAutofit/>
          </a:bodyPr>
          <a:lstStyle/>
          <a:p>
            <a:r>
              <a:rPr lang="en-GB" sz="3200" dirty="0"/>
              <a:t>Each institution will have its own priorities for CPD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B11E2-E3E4-A04A-A6CD-D43E8878F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2060848"/>
            <a:ext cx="6591985" cy="3888432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It’s important to </a:t>
            </a:r>
            <a:r>
              <a:rPr lang="en-GB" sz="2400" b="1" dirty="0"/>
              <a:t>have</a:t>
            </a:r>
            <a:r>
              <a:rPr lang="en-GB" sz="2400" dirty="0"/>
              <a:t> priorities, as it shows that an institution is thinking about CPD for its staff.</a:t>
            </a:r>
          </a:p>
          <a:p>
            <a:r>
              <a:rPr lang="en-GB" sz="2400" dirty="0"/>
              <a:t>If an institution has strategic goals, these will shape its CPD priorities.</a:t>
            </a:r>
          </a:p>
          <a:p>
            <a:r>
              <a:rPr lang="en-GB" sz="2400" dirty="0"/>
              <a:t>e.g. a university might have a goal related to the 4</a:t>
            </a:r>
            <a:r>
              <a:rPr lang="en-GB" sz="2400" baseline="30000" dirty="0"/>
              <a:t>th</a:t>
            </a:r>
            <a:r>
              <a:rPr lang="en-GB" sz="2400" dirty="0"/>
              <a:t> Industrial Revolution (4IR).</a:t>
            </a:r>
          </a:p>
          <a:p>
            <a:r>
              <a:rPr lang="en-GB" sz="2400" dirty="0">
                <a:solidFill>
                  <a:schemeClr val="tx1"/>
                </a:solidFill>
              </a:rPr>
              <a:t>Competence in the use of OER strengthens universities' capacity to deliver curricula and learning experiences that provide students with lifelong learning skills required in 4IR economies.</a:t>
            </a:r>
          </a:p>
        </p:txBody>
      </p:sp>
    </p:spTree>
    <p:extLst>
      <p:ext uri="{BB962C8B-B14F-4D97-AF65-F5344CB8AC3E}">
        <p14:creationId xmlns:p14="http://schemas.microsoft.com/office/powerpoint/2010/main" val="343303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7B4B-5B5F-42F5-BB61-1E2ECDC0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764704"/>
            <a:ext cx="6589199" cy="1280890"/>
          </a:xfrm>
        </p:spPr>
        <p:txBody>
          <a:bodyPr/>
          <a:lstStyle/>
          <a:p>
            <a:r>
              <a:rPr lang="en-GB" dirty="0"/>
              <a:t>What is open content?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48A7A-991E-47AD-BB15-5BE59018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204864"/>
            <a:ext cx="7886700" cy="3373579"/>
          </a:xfrm>
        </p:spPr>
        <p:txBody>
          <a:bodyPr>
            <a:normAutofit/>
          </a:bodyPr>
          <a:lstStyle/>
          <a:p>
            <a:r>
              <a:rPr lang="en-GB" sz="2800" dirty="0"/>
              <a:t>Teaching, learning, and research resources that reside in the public domain or have been released under an intellectual property licence that permits their </a:t>
            </a:r>
            <a:r>
              <a:rPr lang="en-GB" sz="2800" dirty="0">
                <a:solidFill>
                  <a:schemeClr val="accent1"/>
                </a:solidFill>
              </a:rPr>
              <a:t>free use </a:t>
            </a:r>
            <a:r>
              <a:rPr lang="en-GB" sz="2800" dirty="0"/>
              <a:t>and </a:t>
            </a:r>
            <a:r>
              <a:rPr lang="en-GB" sz="2800" dirty="0">
                <a:solidFill>
                  <a:schemeClr val="accent1"/>
                </a:solidFill>
              </a:rPr>
              <a:t>repurposing</a:t>
            </a:r>
            <a:r>
              <a:rPr lang="en-GB" sz="2800" dirty="0"/>
              <a:t> by others.</a:t>
            </a:r>
          </a:p>
          <a:p>
            <a:r>
              <a:rPr lang="en-GB" sz="2800" dirty="0"/>
              <a:t>Open content = Open Educational Resources (OER)</a:t>
            </a:r>
          </a:p>
        </p:txBody>
      </p:sp>
    </p:spTree>
    <p:extLst>
      <p:ext uri="{BB962C8B-B14F-4D97-AF65-F5344CB8AC3E}">
        <p14:creationId xmlns:p14="http://schemas.microsoft.com/office/powerpoint/2010/main" val="195546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E489-F1D6-2A44-82D0-12460F39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988840"/>
            <a:ext cx="6589199" cy="1944216"/>
          </a:xfrm>
        </p:spPr>
        <p:txBody>
          <a:bodyPr>
            <a:normAutofit fontScale="90000"/>
          </a:bodyPr>
          <a:lstStyle/>
          <a:p>
            <a:r>
              <a:rPr lang="en-GB" dirty="0"/>
              <a:t>We have developed capability descriptors for each of the four domains we have chosen</a:t>
            </a:r>
            <a:br>
              <a:rPr lang="en-GB" dirty="0"/>
            </a:br>
            <a:br>
              <a:rPr lang="en-GB" dirty="0"/>
            </a:b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95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C37B7-8894-FD44-A3EA-1637D1204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Capability descriptors for ‘Facilitating Learning’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73811B-766D-894B-ABAC-BDA8F3C98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737881"/>
              </p:ext>
            </p:extLst>
          </p:nvPr>
        </p:nvGraphicFramePr>
        <p:xfrm>
          <a:off x="613520" y="2060848"/>
          <a:ext cx="7920880" cy="3349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9038">
                  <a:extLst>
                    <a:ext uri="{9D8B030D-6E8A-4147-A177-3AD203B41FA5}">
                      <a16:colId xmlns:a16="http://schemas.microsoft.com/office/drawing/2014/main" val="1338766823"/>
                    </a:ext>
                  </a:extLst>
                </a:gridCol>
                <a:gridCol w="6071842">
                  <a:extLst>
                    <a:ext uri="{9D8B030D-6E8A-4147-A177-3AD203B41FA5}">
                      <a16:colId xmlns:a16="http://schemas.microsoft.com/office/drawing/2014/main" val="3418504006"/>
                    </a:ext>
                  </a:extLst>
                </a:gridCol>
              </a:tblGrid>
              <a:tr h="277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Domain</a:t>
                      </a: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Symbol" pitchFamily="2" charset="2"/>
                        <a:buNone/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Capability Descriptor. Academics can....</a:t>
                      </a:r>
                      <a:r>
                        <a:rPr lang="en-ZA" sz="800" dirty="0">
                          <a:effectLst/>
                        </a:rPr>
                        <a:t> </a:t>
                      </a:r>
                      <a:endParaRPr lang="en-ZA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37" marR="51037" marT="0" marB="0"/>
                </a:tc>
                <a:extLst>
                  <a:ext uri="{0D108BD9-81ED-4DB2-BD59-A6C34878D82A}">
                    <a16:rowId xmlns:a16="http://schemas.microsoft.com/office/drawing/2014/main" val="2399352741"/>
                  </a:ext>
                </a:extLst>
              </a:tr>
              <a:tr h="1666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Facilitating Learning. </a:t>
                      </a:r>
                      <a:endParaRPr lang="en-ZA" sz="18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Mediating and facilitating content and resources guided by sound pedagogical practices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800" kern="100" dirty="0">
                          <a:effectLst/>
                        </a:rPr>
                        <a:t>Provide a learning environment that supports students’ academic and contextual needs. </a:t>
                      </a:r>
                      <a:endParaRPr lang="en-ZA" sz="1800" kern="100" dirty="0">
                        <a:effectLst/>
                      </a:endParaRPr>
                    </a:p>
                  </a:txBody>
                  <a:tcPr marL="51037" marR="51037" marT="0" marB="0"/>
                </a:tc>
                <a:extLst>
                  <a:ext uri="{0D108BD9-81ED-4DB2-BD59-A6C34878D82A}">
                    <a16:rowId xmlns:a16="http://schemas.microsoft.com/office/drawing/2014/main" val="1735542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176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C37B7-8894-FD44-A3EA-1637D1204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Capability descriptors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73811B-766D-894B-ABAC-BDA8F3C987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3520" y="1412776"/>
          <a:ext cx="7920880" cy="4452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9038">
                  <a:extLst>
                    <a:ext uri="{9D8B030D-6E8A-4147-A177-3AD203B41FA5}">
                      <a16:colId xmlns:a16="http://schemas.microsoft.com/office/drawing/2014/main" val="1338766823"/>
                    </a:ext>
                  </a:extLst>
                </a:gridCol>
                <a:gridCol w="6071842">
                  <a:extLst>
                    <a:ext uri="{9D8B030D-6E8A-4147-A177-3AD203B41FA5}">
                      <a16:colId xmlns:a16="http://schemas.microsoft.com/office/drawing/2014/main" val="3418504006"/>
                    </a:ext>
                  </a:extLst>
                </a:gridCol>
              </a:tblGrid>
              <a:tr h="636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Domain</a:t>
                      </a: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Symbol" pitchFamily="2" charset="2"/>
                        <a:buNone/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Capability Descriptor. Academics can....</a:t>
                      </a:r>
                      <a:r>
                        <a:rPr lang="en-ZA" sz="800" dirty="0">
                          <a:effectLst/>
                        </a:rPr>
                        <a:t> </a:t>
                      </a:r>
                      <a:endParaRPr lang="en-ZA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37" marR="51037" marT="0" marB="0"/>
                </a:tc>
                <a:extLst>
                  <a:ext uri="{0D108BD9-81ED-4DB2-BD59-A6C34878D82A}">
                    <a16:rowId xmlns:a16="http://schemas.microsoft.com/office/drawing/2014/main" val="2399352741"/>
                  </a:ext>
                </a:extLst>
              </a:tr>
              <a:tr h="3816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Facilitating Learning. </a:t>
                      </a:r>
                      <a:endParaRPr lang="en-ZA" sz="18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Mediating and facilitating content and resources guided by sound pedagogical practices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800" kern="100" dirty="0">
                          <a:effectLst/>
                        </a:rPr>
                        <a:t>Provide a learning environment that supports students’ academic and contextual needs. </a:t>
                      </a:r>
                      <a:endParaRPr lang="en-ZA" sz="18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800" kern="100" dirty="0">
                          <a:effectLst/>
                        </a:rPr>
                        <a:t>Provide ongoing feedback to support teaching, learning and assessment.</a:t>
                      </a:r>
                      <a:endParaRPr lang="en-ZA" sz="1800" kern="100" dirty="0">
                        <a:effectLst/>
                      </a:endParaRPr>
                    </a:p>
                  </a:txBody>
                  <a:tcPr marL="51037" marR="51037" marT="0" marB="0"/>
                </a:tc>
                <a:extLst>
                  <a:ext uri="{0D108BD9-81ED-4DB2-BD59-A6C34878D82A}">
                    <a16:rowId xmlns:a16="http://schemas.microsoft.com/office/drawing/2014/main" val="1735542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581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C37B7-8894-FD44-A3EA-1637D1204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Capability descriptors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73811B-766D-894B-ABAC-BDA8F3C98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674545"/>
              </p:ext>
            </p:extLst>
          </p:nvPr>
        </p:nvGraphicFramePr>
        <p:xfrm>
          <a:off x="613520" y="1412776"/>
          <a:ext cx="7920880" cy="4452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9038">
                  <a:extLst>
                    <a:ext uri="{9D8B030D-6E8A-4147-A177-3AD203B41FA5}">
                      <a16:colId xmlns:a16="http://schemas.microsoft.com/office/drawing/2014/main" val="1338766823"/>
                    </a:ext>
                  </a:extLst>
                </a:gridCol>
                <a:gridCol w="6071842">
                  <a:extLst>
                    <a:ext uri="{9D8B030D-6E8A-4147-A177-3AD203B41FA5}">
                      <a16:colId xmlns:a16="http://schemas.microsoft.com/office/drawing/2014/main" val="3418504006"/>
                    </a:ext>
                  </a:extLst>
                </a:gridCol>
              </a:tblGrid>
              <a:tr h="636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Domain</a:t>
                      </a: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Symbol" pitchFamily="2" charset="2"/>
                        <a:buNone/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Capability Descriptor. Academics can....</a:t>
                      </a:r>
                      <a:r>
                        <a:rPr lang="en-ZA" sz="800" dirty="0">
                          <a:effectLst/>
                        </a:rPr>
                        <a:t> </a:t>
                      </a:r>
                      <a:endParaRPr lang="en-ZA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37" marR="51037" marT="0" marB="0"/>
                </a:tc>
                <a:extLst>
                  <a:ext uri="{0D108BD9-81ED-4DB2-BD59-A6C34878D82A}">
                    <a16:rowId xmlns:a16="http://schemas.microsoft.com/office/drawing/2014/main" val="2399352741"/>
                  </a:ext>
                </a:extLst>
              </a:tr>
              <a:tr h="3816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Facilitating Learning. </a:t>
                      </a:r>
                      <a:endParaRPr lang="en-ZA" sz="18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Mediating and facilitating content and resources guided by sound pedagogical practices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800" kern="100" dirty="0">
                          <a:effectLst/>
                        </a:rPr>
                        <a:t>Provide a learning environment that supports students’ academic and contextual needs. </a:t>
                      </a:r>
                      <a:endParaRPr lang="en-ZA" sz="18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800" kern="100" dirty="0">
                          <a:effectLst/>
                        </a:rPr>
                        <a:t>Provide ongoing feedback to support teaching, learning and assessment.</a:t>
                      </a:r>
                      <a:endParaRPr lang="en-ZA" sz="18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800" kern="100" dirty="0">
                          <a:effectLst/>
                        </a:rPr>
                        <a:t>Facilitate and motivate students to take ownership of their own learning.</a:t>
                      </a:r>
                      <a:endParaRPr lang="en-ZA" sz="1800" kern="100" dirty="0">
                        <a:effectLst/>
                      </a:endParaRPr>
                    </a:p>
                  </a:txBody>
                  <a:tcPr marL="51037" marR="51037" marT="0" marB="0"/>
                </a:tc>
                <a:extLst>
                  <a:ext uri="{0D108BD9-81ED-4DB2-BD59-A6C34878D82A}">
                    <a16:rowId xmlns:a16="http://schemas.microsoft.com/office/drawing/2014/main" val="1735542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920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C37B7-8894-FD44-A3EA-1637D1204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Capability descriptors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73811B-766D-894B-ABAC-BDA8F3C987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3520" y="1412776"/>
          <a:ext cx="7920880" cy="4452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9038">
                  <a:extLst>
                    <a:ext uri="{9D8B030D-6E8A-4147-A177-3AD203B41FA5}">
                      <a16:colId xmlns:a16="http://schemas.microsoft.com/office/drawing/2014/main" val="1338766823"/>
                    </a:ext>
                  </a:extLst>
                </a:gridCol>
                <a:gridCol w="6071842">
                  <a:extLst>
                    <a:ext uri="{9D8B030D-6E8A-4147-A177-3AD203B41FA5}">
                      <a16:colId xmlns:a16="http://schemas.microsoft.com/office/drawing/2014/main" val="3418504006"/>
                    </a:ext>
                  </a:extLst>
                </a:gridCol>
              </a:tblGrid>
              <a:tr h="636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ZA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Domain</a:t>
                      </a: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Symbol" pitchFamily="2" charset="2"/>
                        <a:buNone/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Capability Descriptor. Academics can....</a:t>
                      </a:r>
                      <a:r>
                        <a:rPr lang="en-ZA" sz="800" dirty="0">
                          <a:effectLst/>
                        </a:rPr>
                        <a:t> </a:t>
                      </a:r>
                      <a:endParaRPr lang="en-ZA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37" marR="51037" marT="0" marB="0"/>
                </a:tc>
                <a:extLst>
                  <a:ext uri="{0D108BD9-81ED-4DB2-BD59-A6C34878D82A}">
                    <a16:rowId xmlns:a16="http://schemas.microsoft.com/office/drawing/2014/main" val="2399352741"/>
                  </a:ext>
                </a:extLst>
              </a:tr>
              <a:tr h="3816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Facilitating Learning. </a:t>
                      </a:r>
                      <a:endParaRPr lang="en-ZA" sz="18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Mediating and facilitating content and resources guided by sound pedagogical practices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37" marR="5103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800" kern="100" dirty="0">
                          <a:effectLst/>
                        </a:rPr>
                        <a:t>Provide a learning environment that supports students’ academic and contextual needs. </a:t>
                      </a:r>
                      <a:endParaRPr lang="en-ZA" sz="18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800" kern="100" dirty="0">
                          <a:effectLst/>
                        </a:rPr>
                        <a:t>Provide ongoing feedback to support teaching, learning and assessment.</a:t>
                      </a:r>
                      <a:endParaRPr lang="en-ZA" sz="18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800" kern="100" dirty="0">
                          <a:effectLst/>
                        </a:rPr>
                        <a:t>Facilitate and motivate students to take ownership of their own learning.</a:t>
                      </a:r>
                      <a:endParaRPr lang="en-ZA" sz="18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800" kern="100" dirty="0">
                          <a:effectLst/>
                        </a:rPr>
                        <a:t>Apply a range of pedagogies appropriate to the mode of delivery (distance/blended/online) and how students learn.</a:t>
                      </a:r>
                      <a:endParaRPr lang="en-ZA" sz="18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800" kern="100" dirty="0">
                          <a:effectLst/>
                        </a:rPr>
                        <a:t>Facilitate teaching and learning appropriate to the mode of delivery and class size. </a:t>
                      </a:r>
                      <a:endParaRPr lang="en-ZA" sz="18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Symbol" pitchFamily="2" charset="2"/>
                        <a:buChar char=""/>
                      </a:pPr>
                      <a:r>
                        <a:rPr lang="en-GB" sz="1800" kern="100" dirty="0">
                          <a:effectLst/>
                        </a:rPr>
                        <a:t>Evaluate and improve their own practice and share with wider community</a:t>
                      </a:r>
                      <a:r>
                        <a:rPr lang="en-GB" sz="800" kern="100" dirty="0">
                          <a:effectLst/>
                        </a:rPr>
                        <a:t>. </a:t>
                      </a:r>
                      <a:endParaRPr lang="en-ZA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37" marR="51037" marT="0" marB="0"/>
                </a:tc>
                <a:extLst>
                  <a:ext uri="{0D108BD9-81ED-4DB2-BD59-A6C34878D82A}">
                    <a16:rowId xmlns:a16="http://schemas.microsoft.com/office/drawing/2014/main" val="1735542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71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A0D9-47C7-9242-8452-A49EB347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OER linked to the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23A76-44C5-4C4B-8B0A-F4ACDD21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700808"/>
            <a:ext cx="6591985" cy="3777622"/>
          </a:xfrm>
        </p:spPr>
        <p:txBody>
          <a:bodyPr>
            <a:normAutofit/>
          </a:bodyPr>
          <a:lstStyle/>
          <a:p>
            <a:r>
              <a:rPr lang="en-GB" sz="2400" dirty="0"/>
              <a:t>We are identifying appropriate OER for each domain and preferably each capability descriptor.</a:t>
            </a:r>
          </a:p>
          <a:p>
            <a:r>
              <a:rPr lang="en-GB" sz="2400" dirty="0"/>
              <a:t>Each resource we find can be used by institutions and individuals for capacity building</a:t>
            </a:r>
          </a:p>
          <a:p>
            <a:r>
              <a:rPr lang="en-GB" sz="2400" dirty="0"/>
              <a:t>Some resources can be used for independent learning, while others can be facilitated. </a:t>
            </a:r>
          </a:p>
        </p:txBody>
      </p:sp>
    </p:spTree>
    <p:extLst>
      <p:ext uri="{BB962C8B-B14F-4D97-AF65-F5344CB8AC3E}">
        <p14:creationId xmlns:p14="http://schemas.microsoft.com/office/powerpoint/2010/main" val="40896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A0D9-47C7-9242-8452-A49EB347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415" y="764704"/>
            <a:ext cx="6589199" cy="1076698"/>
          </a:xfrm>
        </p:spPr>
        <p:txBody>
          <a:bodyPr>
            <a:normAutofit/>
          </a:bodyPr>
          <a:lstStyle/>
          <a:p>
            <a:r>
              <a:rPr lang="en-GB" sz="3200" dirty="0"/>
              <a:t>OER linked to the framework –example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23A76-44C5-4C4B-8B0A-F4ACDD21B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Domain: Course Design</a:t>
            </a:r>
          </a:p>
          <a:p>
            <a:r>
              <a:rPr lang="en-GB" sz="2000" dirty="0">
                <a:solidFill>
                  <a:srgbClr val="FF0000"/>
                </a:solidFill>
              </a:rPr>
              <a:t>Descriptor: “Develop purpose, goals and learning outcomes of the course”</a:t>
            </a:r>
          </a:p>
          <a:p>
            <a:r>
              <a:rPr lang="en-GB" sz="2000" dirty="0">
                <a:solidFill>
                  <a:srgbClr val="FF0000"/>
                </a:solidFill>
              </a:rPr>
              <a:t>A tutorial that explains how to use learning outcomes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https://spscoursedesign.commons.gc.cuny.edu/analysis-for-design-and-understanding-learning-outcomes/</a:t>
            </a:r>
            <a:r>
              <a:rPr lang="en-GB" sz="2000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0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A0D9-47C7-9242-8452-A49EB347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415" y="764704"/>
            <a:ext cx="6589199" cy="1076698"/>
          </a:xfrm>
        </p:spPr>
        <p:txBody>
          <a:bodyPr>
            <a:normAutofit/>
          </a:bodyPr>
          <a:lstStyle/>
          <a:p>
            <a:r>
              <a:rPr lang="en-GB" sz="3200" dirty="0"/>
              <a:t>OER linked to the framework –example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23A76-44C5-4C4B-8B0A-F4ACDD21B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Domain: Assessment and feedback</a:t>
            </a:r>
          </a:p>
          <a:p>
            <a:r>
              <a:rPr lang="en-GB" sz="2200" dirty="0">
                <a:solidFill>
                  <a:srgbClr val="FF0000"/>
                </a:solidFill>
              </a:rPr>
              <a:t>Descriptor: “Align assessment strategies to learning outcomes and course activities”. </a:t>
            </a:r>
          </a:p>
          <a:p>
            <a:r>
              <a:rPr lang="en-GB" sz="2200" dirty="0">
                <a:solidFill>
                  <a:srgbClr val="FF0000"/>
                </a:solidFill>
              </a:rPr>
              <a:t>Developing a High-Quality Assessment Strategy</a:t>
            </a:r>
          </a:p>
          <a:p>
            <a:pPr marL="0" indent="0">
              <a:buNone/>
            </a:pPr>
            <a:r>
              <a:rPr lang="en-ZA" sz="2200" dirty="0">
                <a:hlinkClick r:id="rId2"/>
              </a:rPr>
              <a:t>https://ecampusontario.pressbooks.pub/qualitycourses/chapter/developing-an-assessment-strategy/</a:t>
            </a:r>
            <a:r>
              <a:rPr lang="en-ZA" sz="2200" dirty="0"/>
              <a:t>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94898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A0D9-47C7-9242-8452-A49EB347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415" y="980728"/>
            <a:ext cx="6589199" cy="720080"/>
          </a:xfrm>
        </p:spPr>
        <p:txBody>
          <a:bodyPr>
            <a:normAutofit/>
          </a:bodyPr>
          <a:lstStyle/>
          <a:p>
            <a:r>
              <a:rPr lang="en-GB" sz="3200" dirty="0"/>
              <a:t>OER Africa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23A76-44C5-4C4B-8B0A-F4ACDD21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2879576"/>
          </a:xfrm>
        </p:spPr>
        <p:txBody>
          <a:bodyPr>
            <a:normAutofit/>
          </a:bodyPr>
          <a:lstStyle/>
          <a:p>
            <a:r>
              <a:rPr lang="en-GB" sz="2000" dirty="0"/>
              <a:t>Collaborations with selected institutions will enable rollout of revised frameworks and make associated openly-licensed CPD content available to all universities across Sub-Saharan Africa via the OER Africa website.</a:t>
            </a:r>
          </a:p>
          <a:p>
            <a:r>
              <a:rPr lang="en-GB" sz="2000" dirty="0"/>
              <a:t>Currently collaborating with CILT at UNAM, Botswana Open University, Copperbelt University, UnISCED (Mozambique)</a:t>
            </a:r>
          </a:p>
        </p:txBody>
      </p:sp>
    </p:spTree>
    <p:extLst>
      <p:ext uri="{BB962C8B-B14F-4D97-AF65-F5344CB8AC3E}">
        <p14:creationId xmlns:p14="http://schemas.microsoft.com/office/powerpoint/2010/main" val="26497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A0D9-47C7-9242-8452-A49EB347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692696"/>
            <a:ext cx="6589199" cy="720080"/>
          </a:xfrm>
        </p:spPr>
        <p:txBody>
          <a:bodyPr/>
          <a:lstStyle/>
          <a:p>
            <a:r>
              <a:rPr lang="en-GB" dirty="0"/>
              <a:t>Lessons learned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23A76-44C5-4C4B-8B0A-F4ACDD21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894" y="1844824"/>
            <a:ext cx="6591985" cy="3777622"/>
          </a:xfrm>
        </p:spPr>
        <p:txBody>
          <a:bodyPr>
            <a:normAutofit/>
          </a:bodyPr>
          <a:lstStyle/>
          <a:p>
            <a:r>
              <a:rPr lang="en-GB" sz="2000" dirty="0"/>
              <a:t>There is relatively little research into CPD in Higher Education, especially in the Global South. This presents an opportunity for academics who (want to) work in this area.</a:t>
            </a:r>
          </a:p>
          <a:p>
            <a:r>
              <a:rPr lang="en-GB" sz="2000" dirty="0"/>
              <a:t> Finalising a framework is an iterative process between complexity and minimalism: a complex framework is unlikely to be implemented. </a:t>
            </a:r>
          </a:p>
          <a:p>
            <a:r>
              <a:rPr lang="en-GB" sz="2000" dirty="0"/>
              <a:t>Most OER available are produced in the global North, and many require adaptation for use in African contexts. </a:t>
            </a:r>
          </a:p>
        </p:txBody>
      </p:sp>
    </p:spTree>
    <p:extLst>
      <p:ext uri="{BB962C8B-B14F-4D97-AF65-F5344CB8AC3E}">
        <p14:creationId xmlns:p14="http://schemas.microsoft.com/office/powerpoint/2010/main" val="42557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7B4B-5B5F-42F5-BB61-1E2ECDC0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764704"/>
            <a:ext cx="6589199" cy="1280890"/>
          </a:xfrm>
        </p:spPr>
        <p:txBody>
          <a:bodyPr/>
          <a:lstStyle/>
          <a:p>
            <a:r>
              <a:rPr lang="en-GB" dirty="0"/>
              <a:t>OER and open education in African universities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48A7A-991E-47AD-BB15-5BE59018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204864"/>
            <a:ext cx="7886700" cy="3373579"/>
          </a:xfrm>
        </p:spPr>
        <p:txBody>
          <a:bodyPr>
            <a:normAutofit/>
          </a:bodyPr>
          <a:lstStyle/>
          <a:p>
            <a:r>
              <a:rPr lang="en-GB" sz="2800" dirty="0"/>
              <a:t>OER Africa – 2008</a:t>
            </a:r>
          </a:p>
          <a:p>
            <a:r>
              <a:rPr lang="en-GB" sz="2800" dirty="0"/>
              <a:t>Cape Town Open Education Declaration – 2008</a:t>
            </a:r>
          </a:p>
          <a:p>
            <a:r>
              <a:rPr lang="en-GB" sz="2800" dirty="0"/>
              <a:t>Use of OER in 2023 more prevalent but still limited</a:t>
            </a:r>
          </a:p>
        </p:txBody>
      </p:sp>
    </p:spTree>
    <p:extLst>
      <p:ext uri="{BB962C8B-B14F-4D97-AF65-F5344CB8AC3E}">
        <p14:creationId xmlns:p14="http://schemas.microsoft.com/office/powerpoint/2010/main" val="5446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A0D9-47C7-9242-8452-A49EB347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692696"/>
            <a:ext cx="6589199" cy="720080"/>
          </a:xfrm>
        </p:spPr>
        <p:txBody>
          <a:bodyPr/>
          <a:lstStyle/>
          <a:p>
            <a:r>
              <a:rPr lang="en-GB" dirty="0"/>
              <a:t>Lessons learned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23A76-44C5-4C4B-8B0A-F4ACDD21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894" y="1844824"/>
            <a:ext cx="6591985" cy="2808312"/>
          </a:xfrm>
        </p:spPr>
        <p:txBody>
          <a:bodyPr>
            <a:noAutofit/>
          </a:bodyPr>
          <a:lstStyle/>
          <a:p>
            <a:r>
              <a:rPr lang="en-GB" sz="2400" dirty="0"/>
              <a:t>Innovative approaches to CPD, such as using digital interventions for just-in-time learning, can play a key role in solving the challenges across institutions.  </a:t>
            </a:r>
          </a:p>
          <a:p>
            <a:r>
              <a:rPr lang="en-GB" sz="2400" dirty="0"/>
              <a:t>Properly implemented open policies can facilitate institutional change.</a:t>
            </a:r>
            <a:r>
              <a:rPr lang="en-ZA" sz="2400" dirty="0"/>
              <a:t> </a:t>
            </a:r>
            <a:r>
              <a:rPr lang="en-GB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2966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07504" y="116632"/>
            <a:ext cx="4000500" cy="4286250"/>
            <a:chOff x="642910" y="642918"/>
            <a:chExt cx="3633814" cy="3733824"/>
          </a:xfrm>
          <a:gradFill flip="none" rotWithShape="1">
            <a:gsLst>
              <a:gs pos="0">
                <a:srgbClr val="573301"/>
              </a:gs>
              <a:gs pos="5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Front"/>
            <a:lightRig rig="sunset" dir="t"/>
          </a:scene3d>
        </p:grpSpPr>
        <p:sp>
          <p:nvSpPr>
            <p:cNvPr id="7" name="Oval 6"/>
            <p:cNvSpPr/>
            <p:nvPr/>
          </p:nvSpPr>
          <p:spPr>
            <a:xfrm>
              <a:off x="642910" y="642918"/>
              <a:ext cx="2143140" cy="2143140"/>
            </a:xfrm>
            <a:prstGeom prst="ellipse">
              <a:avLst/>
            </a:prstGeom>
            <a:grp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  <a:effectLst/>
            <a:sp3d contourW="12700" prstMaterial="flat">
              <a:bevelB w="165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B58D0B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428860" y="3500438"/>
              <a:ext cx="838208" cy="876304"/>
            </a:xfrm>
            <a:prstGeom prst="ellipse">
              <a:avLst/>
            </a:prstGeom>
            <a:grp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  <a:sp3d contourW="12700" prstMaterial="flat">
              <a:bevelB w="165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B58D0B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928926" y="2214554"/>
              <a:ext cx="838208" cy="876304"/>
            </a:xfrm>
            <a:prstGeom prst="ellipse">
              <a:avLst/>
            </a:prstGeom>
            <a:grp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  <a:sp3d contourW="12700" prstMaterial="flat">
              <a:bevelB w="165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B58D0B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428860" y="2786058"/>
              <a:ext cx="571504" cy="528638"/>
            </a:xfrm>
            <a:prstGeom prst="ellipse">
              <a:avLst/>
            </a:prstGeom>
            <a:grp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  <a:sp3d contourW="12700" prstMaterial="flat">
              <a:bevelB w="165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B58D0B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929058" y="1928802"/>
              <a:ext cx="347666" cy="385762"/>
            </a:xfrm>
            <a:prstGeom prst="ellipse">
              <a:avLst/>
            </a:prstGeom>
            <a:grp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 contourW="12700" prstMaterial="flat">
              <a:bevelB w="165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F5832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143240" y="3214686"/>
              <a:ext cx="347666" cy="385762"/>
            </a:xfrm>
            <a:prstGeom prst="ellipse">
              <a:avLst/>
            </a:prstGeom>
            <a:grp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  <a:sp3d contourW="12700" prstMaterial="flat">
              <a:bevelB w="165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B58D0B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786050" y="1071546"/>
              <a:ext cx="347666" cy="385762"/>
            </a:xfrm>
            <a:prstGeom prst="ellipse">
              <a:avLst/>
            </a:prstGeom>
            <a:grp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  <a:sp3d contourW="12700" prstMaterial="flat">
              <a:bevelB w="165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B58D0B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071670" y="3214686"/>
              <a:ext cx="347666" cy="385762"/>
            </a:xfrm>
            <a:prstGeom prst="ellipse">
              <a:avLst/>
            </a:prstGeom>
            <a:grp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  <a:sp3d contourW="12700" prstMaterial="flat">
              <a:bevelB w="165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B58D0B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928926" y="1643050"/>
              <a:ext cx="571504" cy="528638"/>
            </a:xfrm>
            <a:prstGeom prst="ellipse">
              <a:avLst/>
            </a:prstGeom>
            <a:grp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  <a:sp3d contourW="12700" prstMaterial="flat">
              <a:bevelB w="165100" prst="coolSlan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B58D0B"/>
                </a:solidFill>
              </a:endParaRPr>
            </a:p>
          </p:txBody>
        </p:sp>
      </p:grpSp>
      <p:pic>
        <p:nvPicPr>
          <p:cNvPr id="3072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6550" y="3016472"/>
            <a:ext cx="16764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4018872" y="1271421"/>
            <a:ext cx="47317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573201"/>
                </a:solidFill>
              </a:rPr>
              <a:t>This work is licensed under a </a:t>
            </a:r>
            <a:br>
              <a:rPr lang="en-US" sz="2400" dirty="0">
                <a:solidFill>
                  <a:srgbClr val="1B346B"/>
                </a:solidFill>
              </a:rPr>
            </a:br>
            <a:r>
              <a:rPr lang="en-US" sz="2400" dirty="0">
                <a:solidFill>
                  <a:srgbClr val="1B346B"/>
                </a:solidFill>
                <a:hlinkClick r:id="rId3"/>
              </a:rPr>
              <a:t>Creative Commons Attribution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1B346B"/>
                </a:solidFill>
                <a:hlinkClick r:id="rId3"/>
              </a:rPr>
              <a:t> 4.0 License</a:t>
            </a:r>
            <a:endParaRPr lang="en-US" sz="2400" dirty="0">
              <a:solidFill>
                <a:srgbClr val="1B346B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313062" y="3905651"/>
            <a:ext cx="4143375" cy="1246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Tony Lelliott</a:t>
            </a:r>
          </a:p>
          <a:p>
            <a:r>
              <a:rPr lang="en-GB" sz="2000" dirty="0" err="1">
                <a:solidFill>
                  <a:srgbClr val="3333FF"/>
                </a:solidFill>
              </a:rPr>
              <a:t>tonyl@saide.org.za</a:t>
            </a:r>
            <a:endParaRPr lang="en-GB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9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15843-6235-F546-8223-7EAA1445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5" y="764704"/>
            <a:ext cx="6589199" cy="1280890"/>
          </a:xfrm>
        </p:spPr>
        <p:txBody>
          <a:bodyPr/>
          <a:lstStyle/>
          <a:p>
            <a:r>
              <a:rPr lang="en-GB" dirty="0"/>
              <a:t>We suggest that at universities in Africa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6EEE1D-B2E5-AE45-BAA5-FCFA7B581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54" y="2204864"/>
            <a:ext cx="8229600" cy="381642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Amongst senior managers, academics, and academic librarians, </a:t>
            </a:r>
          </a:p>
          <a:p>
            <a:r>
              <a:rPr lang="en-GB" sz="2400" dirty="0"/>
              <a:t>there is limited awareness of the principles and potential of OER to promote active learning, </a:t>
            </a:r>
          </a:p>
          <a:p>
            <a:r>
              <a:rPr lang="en-GB" sz="2400" dirty="0"/>
              <a:t>and limited capacity to leverage that potential effectively.</a:t>
            </a:r>
          </a:p>
          <a:p>
            <a:endParaRPr lang="en-GB" sz="2400" dirty="0"/>
          </a:p>
          <a:p>
            <a:r>
              <a:rPr lang="en-GB" sz="2400" dirty="0"/>
              <a:t>So in addition to advocacy, how can we build capacity effectively?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28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7B4B-5B5F-42F5-BB61-1E2ECDC0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OER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48A7A-991E-47AD-BB15-5BE59018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060848"/>
            <a:ext cx="7886700" cy="3528392"/>
          </a:xfrm>
        </p:spPr>
        <p:txBody>
          <a:bodyPr>
            <a:normAutofit/>
          </a:bodyPr>
          <a:lstStyle/>
          <a:p>
            <a:r>
              <a:rPr lang="en-GB" sz="2400" dirty="0"/>
              <a:t>Our answer is to work to improve Continuous Professional Development (CPD) within institutions</a:t>
            </a:r>
          </a:p>
          <a:p>
            <a:r>
              <a:rPr lang="en-GB" sz="2400" dirty="0"/>
              <a:t>Collaboratively developing comprehensive CPD frameworks ……</a:t>
            </a:r>
          </a:p>
          <a:p>
            <a:r>
              <a:rPr lang="en-GB" sz="2400" dirty="0"/>
              <a:t>…… for university senior managers, academics, and academic librarians to support effective OER practices.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306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7B4B-5B5F-42F5-BB61-1E2ECDC0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0688"/>
            <a:ext cx="6589199" cy="860674"/>
          </a:xfrm>
        </p:spPr>
        <p:txBody>
          <a:bodyPr/>
          <a:lstStyle/>
          <a:p>
            <a:r>
              <a:rPr lang="en-GB" dirty="0"/>
              <a:t>What is CPD?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48A7A-991E-47AD-BB15-5BE59018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7"/>
            <a:ext cx="7886700" cy="2880320"/>
          </a:xfrm>
        </p:spPr>
        <p:txBody>
          <a:bodyPr>
            <a:normAutofit/>
          </a:bodyPr>
          <a:lstStyle/>
          <a:p>
            <a:r>
              <a:rPr lang="en-GB" sz="2400" dirty="0"/>
              <a:t>CPD is the term used to describe the learning activities professionals engage in to develop and enhance their abilities</a:t>
            </a:r>
          </a:p>
          <a:p>
            <a:r>
              <a:rPr lang="en-GB" sz="2400" dirty="0"/>
              <a:t>Professional learning that results in changes to knowledge and practices, </a:t>
            </a:r>
            <a:r>
              <a:rPr lang="en-GB" sz="2400" i="1" dirty="0"/>
              <a:t>and improvements in student 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7653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7B4B-5B5F-42F5-BB61-1E2ECDC0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980728"/>
            <a:ext cx="6589199" cy="860674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a CPD framework, and why is one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48A7A-991E-47AD-BB15-5BE59018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348880"/>
            <a:ext cx="7886700" cy="3096344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A planning guide for CPD that supports the career development of higher education professionals</a:t>
            </a:r>
          </a:p>
          <a:p>
            <a:pPr lvl="0"/>
            <a:r>
              <a:rPr lang="en-GB" sz="2400" dirty="0"/>
              <a:t>A framework is needed because, although CPD can be carried out in an ad hoc and informal manner, it is likely to be more effective if it is </a:t>
            </a:r>
            <a:r>
              <a:rPr lang="en-GB" sz="2400" b="1" dirty="0"/>
              <a:t>planned</a:t>
            </a:r>
          </a:p>
        </p:txBody>
      </p:sp>
    </p:spTree>
    <p:extLst>
      <p:ext uri="{BB962C8B-B14F-4D97-AF65-F5344CB8AC3E}">
        <p14:creationId xmlns:p14="http://schemas.microsoft.com/office/powerpoint/2010/main" val="32417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7B4B-5B5F-42F5-BB61-1E2ECDC0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0688"/>
            <a:ext cx="6589199" cy="860674"/>
          </a:xfrm>
        </p:spPr>
        <p:txBody>
          <a:bodyPr>
            <a:normAutofit fontScale="90000"/>
          </a:bodyPr>
          <a:lstStyle/>
          <a:p>
            <a:r>
              <a:rPr lang="en-GB" dirty="0"/>
              <a:t>Our experience at OER Africa is that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48A7A-991E-47AD-BB15-5BE59018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886700" cy="4012651"/>
          </a:xfrm>
        </p:spPr>
        <p:txBody>
          <a:bodyPr>
            <a:normAutofit lnSpcReduction="10000"/>
          </a:bodyPr>
          <a:lstStyle/>
          <a:p>
            <a:r>
              <a:rPr lang="en-ZA" sz="2400" dirty="0"/>
              <a:t>Ad hoc CPD that relies on individuals participating of their own volition has had limited take-up. </a:t>
            </a:r>
          </a:p>
          <a:p>
            <a:r>
              <a:rPr lang="en-ZA" sz="2400" dirty="0"/>
              <a:t>To encourage university professionals to participate in CPD, a clear pathway that maps out the full spectrum of skills and competencies required for different audiences within universities …..</a:t>
            </a:r>
          </a:p>
          <a:p>
            <a:r>
              <a:rPr lang="en-ZA" sz="2400" dirty="0"/>
              <a:t> …. is a possible way forward to encourage participation in CPD and to make it more purposeful.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7556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7B4B-5B5F-42F5-BB61-1E2ECDC0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764704"/>
            <a:ext cx="6589199" cy="860674"/>
          </a:xfrm>
        </p:spPr>
        <p:txBody>
          <a:bodyPr>
            <a:noAutofit/>
          </a:bodyPr>
          <a:lstStyle/>
          <a:p>
            <a:r>
              <a:rPr lang="en-ZA" sz="3200" dirty="0"/>
              <a:t>Drivers for CPD in higher education worldwide 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48A7A-991E-47AD-BB15-5BE59018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564904"/>
            <a:ext cx="7886700" cy="3240360"/>
          </a:xfrm>
        </p:spPr>
        <p:txBody>
          <a:bodyPr>
            <a:normAutofit fontScale="92500"/>
          </a:bodyPr>
          <a:lstStyle/>
          <a:p>
            <a:r>
              <a:rPr lang="en-GB" sz="2800" dirty="0"/>
              <a:t>The massification and marketisation of Higher Education; </a:t>
            </a:r>
          </a:p>
          <a:p>
            <a:r>
              <a:rPr lang="en-GB" sz="2800" dirty="0"/>
              <a:t>The digitalisation of Higher Education; and </a:t>
            </a:r>
          </a:p>
          <a:p>
            <a:r>
              <a:rPr lang="en-GB" sz="2800" dirty="0"/>
              <a:t>The value of professional success for individual academics</a:t>
            </a:r>
          </a:p>
          <a:p>
            <a:endParaRPr lang="en-GB" sz="2400" dirty="0"/>
          </a:p>
          <a:p>
            <a:r>
              <a:rPr lang="en-GB" sz="1900" dirty="0"/>
              <a:t>(</a:t>
            </a:r>
            <a:r>
              <a:rPr lang="en-GB" sz="1900" dirty="0" err="1"/>
              <a:t>Inamorato</a:t>
            </a:r>
            <a:r>
              <a:rPr lang="en-GB" sz="1900" dirty="0"/>
              <a:t>, </a:t>
            </a:r>
            <a:r>
              <a:rPr lang="en-GB" sz="1900" dirty="0" err="1"/>
              <a:t>Gausas</a:t>
            </a:r>
            <a:r>
              <a:rPr lang="en-GB" sz="1900" dirty="0"/>
              <a:t>, </a:t>
            </a:r>
            <a:r>
              <a:rPr lang="en-GB" sz="1900" dirty="0" err="1"/>
              <a:t>Mackeviciute</a:t>
            </a:r>
            <a:r>
              <a:rPr lang="en-GB" sz="1900" dirty="0"/>
              <a:t>, </a:t>
            </a:r>
            <a:r>
              <a:rPr lang="en-GB" sz="1900" dirty="0" err="1"/>
              <a:t>Jotatutyte</a:t>
            </a:r>
            <a:r>
              <a:rPr lang="en-GB" sz="1900" dirty="0"/>
              <a:t>, &amp; </a:t>
            </a:r>
            <a:r>
              <a:rPr lang="en-GB" sz="1900" dirty="0" err="1"/>
              <a:t>Martinaitis</a:t>
            </a:r>
            <a:r>
              <a:rPr lang="en-GB" sz="1900" dirty="0"/>
              <a:t>, 2019)</a:t>
            </a:r>
          </a:p>
        </p:txBody>
      </p:sp>
    </p:spTree>
    <p:extLst>
      <p:ext uri="{BB962C8B-B14F-4D97-AF65-F5344CB8AC3E}">
        <p14:creationId xmlns:p14="http://schemas.microsoft.com/office/powerpoint/2010/main" val="307828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75b941-6ea5-4efb-b70b-a3c329d4cf85" xsi:nil="true"/>
    <lcf76f155ced4ddcb4097134ff3c332f xmlns="d095c82b-1c3d-48da-9ea4-8f8c30891c9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16576F172F364B9BC94AA6C331EF4D" ma:contentTypeVersion="14" ma:contentTypeDescription="Create a new document." ma:contentTypeScope="" ma:versionID="b3b8156c34614b2308fa99a737c44d75">
  <xsd:schema xmlns:xsd="http://www.w3.org/2001/XMLSchema" xmlns:xs="http://www.w3.org/2001/XMLSchema" xmlns:p="http://schemas.microsoft.com/office/2006/metadata/properties" xmlns:ns2="d095c82b-1c3d-48da-9ea4-8f8c30891c94" xmlns:ns3="6e75b941-6ea5-4efb-b70b-a3c329d4cf85" targetNamespace="http://schemas.microsoft.com/office/2006/metadata/properties" ma:root="true" ma:fieldsID="65a692df93becbfc1c676b4d60cde09b" ns2:_="" ns3:_="">
    <xsd:import namespace="d095c82b-1c3d-48da-9ea4-8f8c30891c94"/>
    <xsd:import namespace="6e75b941-6ea5-4efb-b70b-a3c329d4cf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5c82b-1c3d-48da-9ea4-8f8c30891c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6e9862a-b574-49bb-bd77-ddac552c2e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5b941-6ea5-4efb-b70b-a3c329d4cf8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2226ba9-d198-464b-8a8e-e6f01a36cd0d}" ma:internalName="TaxCatchAll" ma:showField="CatchAllData" ma:web="6e75b941-6ea5-4efb-b70b-a3c329d4cf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E2AB90-1986-4130-9973-34034B9A1CE9}">
  <ds:schemaRefs>
    <ds:schemaRef ds:uri="39d0c2ec-dffd-4049-b9a7-dfd254c331f0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3d8a2988-ae2d-4103-b25f-be64557879de"/>
    <ds:schemaRef ds:uri="http://schemas.microsoft.com/office/2006/metadata/properties"/>
    <ds:schemaRef ds:uri="6e75b941-6ea5-4efb-b70b-a3c329d4cf85"/>
    <ds:schemaRef ds:uri="d095c82b-1c3d-48da-9ea4-8f8c30891c94"/>
  </ds:schemaRefs>
</ds:datastoreItem>
</file>

<file path=customXml/itemProps2.xml><?xml version="1.0" encoding="utf-8"?>
<ds:datastoreItem xmlns:ds="http://schemas.openxmlformats.org/officeDocument/2006/customXml" ds:itemID="{9F1EB295-7854-4F30-90D8-C357EE3B28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E7CF4B-F886-4BF7-A731-E8181B16B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95c82b-1c3d-48da-9ea4-8f8c30891c94"/>
    <ds:schemaRef ds:uri="6e75b941-6ea5-4efb-b70b-a3c329d4cf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{AE37A356-E055-234C-B552-95B7084B0E06}tf10001069</Template>
  <TotalTime>29563</TotalTime>
  <Words>1301</Words>
  <Application>Microsoft Macintosh PowerPoint</Application>
  <PresentationFormat>On-screen Show (4:3)</PresentationFormat>
  <Paragraphs>129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Symbol</vt:lpstr>
      <vt:lpstr>Wingdings</vt:lpstr>
      <vt:lpstr>Wingdings 3</vt:lpstr>
      <vt:lpstr>Wisp</vt:lpstr>
      <vt:lpstr>Office Theme</vt:lpstr>
      <vt:lpstr>Building Capacity in Universities to Harness Open Content Effectively</vt:lpstr>
      <vt:lpstr>What is open content?</vt:lpstr>
      <vt:lpstr>OER and open education in African universities</vt:lpstr>
      <vt:lpstr>We suggest that at universities in Africa</vt:lpstr>
      <vt:lpstr>Current OER project</vt:lpstr>
      <vt:lpstr>What is CPD?</vt:lpstr>
      <vt:lpstr>What is a CPD framework, and why is one needed?</vt:lpstr>
      <vt:lpstr>Our experience at OER Africa is that </vt:lpstr>
      <vt:lpstr>Drivers for CPD in higher education worldwide </vt:lpstr>
      <vt:lpstr>Barriers that discourage higher education professionals’ participation in CPD</vt:lpstr>
      <vt:lpstr>Three CPD frameworks</vt:lpstr>
      <vt:lpstr>Framework purpose</vt:lpstr>
      <vt:lpstr>PowerPoint Presentation</vt:lpstr>
      <vt:lpstr>Development of the framework</vt:lpstr>
      <vt:lpstr>Development of the framework</vt:lpstr>
      <vt:lpstr>Development of the framework</vt:lpstr>
      <vt:lpstr>CPD framework for Academics</vt:lpstr>
      <vt:lpstr>Current framework for Academics</vt:lpstr>
      <vt:lpstr>Each institution will have its own priorities for CPD</vt:lpstr>
      <vt:lpstr>We have developed capability descriptors for each of the four domains we have chosen  </vt:lpstr>
      <vt:lpstr>Capability descriptors for ‘Facilitating Learning’</vt:lpstr>
      <vt:lpstr>Capability descriptors</vt:lpstr>
      <vt:lpstr>Capability descriptors</vt:lpstr>
      <vt:lpstr>Capability descriptors</vt:lpstr>
      <vt:lpstr>OER linked to the framework</vt:lpstr>
      <vt:lpstr>OER linked to the framework –example 1</vt:lpstr>
      <vt:lpstr>OER linked to the framework –example 2</vt:lpstr>
      <vt:lpstr>OER Africa collaborations</vt:lpstr>
      <vt:lpstr>Lessons learned so far</vt:lpstr>
      <vt:lpstr>Lessons learned so far</vt:lpstr>
      <vt:lpstr>PowerPoint Presentation</vt:lpstr>
    </vt:vector>
  </TitlesOfParts>
  <Company>HP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Ngugi</dc:creator>
  <cp:lastModifiedBy>Tony Lelliott</cp:lastModifiedBy>
  <cp:revision>246</cp:revision>
  <dcterms:created xsi:type="dcterms:W3CDTF">2014-09-26T06:38:13Z</dcterms:created>
  <dcterms:modified xsi:type="dcterms:W3CDTF">2023-11-28T10:06:51Z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0x0101003BB1B1DD622952408A38008E8632AE2A</vt:lpwstr>
  </property>
  <property fmtid="{D5CDD505-2E9C-101B-9397-08002B2CF9AE}" pid="3" name="MediaServiceImageTags">
    <vt:lpwstr/>
  </property>
</Properties>
</file>