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5" r:id="rId4"/>
    <p:sldId id="260" r:id="rId5"/>
    <p:sldId id="266" r:id="rId6"/>
    <p:sldId id="261" r:id="rId7"/>
    <p:sldId id="264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494BE-7ED5-4686-AB23-173CCF103E9A}" type="datetimeFigureOut">
              <a:rPr lang="en-ZA" smtClean="0"/>
              <a:t>2012/02/07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0DCB5-8A94-4A49-85EB-10AA7B319A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668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47F221-DE72-4F65-A717-F275BB83F154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59821-88FC-4EA7-9EF1-450C288099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IDE powerpoint_frontpage_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685800" y="2357438"/>
            <a:ext cx="7772400" cy="690562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4600"/>
              </a:lnSpc>
              <a:defRPr sz="4500" b="0" i="0">
                <a:solidFill>
                  <a:schemeClr val="bg1"/>
                </a:solidFill>
                <a:latin typeface="Myriad Pro Light"/>
                <a:cs typeface="Myriad Pro Light"/>
              </a:defRPr>
            </a:lvl1pPr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defRPr/>
            </a:pPr>
            <a:endParaRPr lang="en-US" sz="2000" i="1" dirty="0">
              <a:solidFill>
                <a:srgbClr val="D4A73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744"/>
            <a:ext cx="7772400" cy="1670875"/>
          </a:xfrm>
        </p:spPr>
        <p:txBody>
          <a:bodyPr bIns="0" anchor="b">
            <a:noAutofit/>
          </a:bodyPr>
          <a:lstStyle>
            <a:lvl1pPr>
              <a:lnSpc>
                <a:spcPts val="4750"/>
              </a:lnSpc>
              <a:defRPr sz="4300" b="0" i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600" b="0" i="0" spc="5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66AA-E9C6-4695-8790-A689BC0451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70AC-D594-4921-BA2D-8F91FE712E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7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IDE powerpoint_background subp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439738" y="193675"/>
            <a:ext cx="4894262" cy="141288"/>
          </a:xfrm>
          <a:prstGeom prst="rect">
            <a:avLst/>
          </a:prstGeom>
        </p:spPr>
        <p:txBody>
          <a:bodyPr lIns="0" tIns="0" rIns="0" bIns="0"/>
          <a:lstStyle/>
          <a:p>
            <a:pPr defTabSz="457200">
              <a:spcBef>
                <a:spcPct val="0"/>
              </a:spcBef>
              <a:defRPr/>
            </a:pPr>
            <a:endParaRPr lang="en-US" sz="1100" cap="all" dirty="0">
              <a:solidFill>
                <a:srgbClr val="D4A73C"/>
              </a:solidFill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078"/>
            <a:ext cx="8229600" cy="1143000"/>
          </a:xfrm>
        </p:spPr>
        <p:txBody>
          <a:bodyPr/>
          <a:lstStyle>
            <a:lvl1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95"/>
            <a:ext cx="8229600" cy="4525963"/>
          </a:xfrm>
        </p:spPr>
        <p:txBody>
          <a:bodyPr/>
          <a:lstStyle>
            <a:lvl1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A6A8-37E0-413A-BC30-25F255E5F2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6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IDE powerpoint_background subp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2400" b="1" cap="all">
                <a:solidFill>
                  <a:srgbClr val="1665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369A-8248-47C4-92AA-3A68926419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E6594-CCF3-4A63-8C74-3B381ED4C0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6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65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3BA5-5DC6-4E2B-AF5F-9BC1EBF8B4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995C-5DA9-4B50-8A91-03A271223B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07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2C20-529A-49B8-BB53-81489F260A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9E74-19F5-46C9-B2E3-D20905C19D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4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EDA6-2D39-4B12-9189-B9D1168B3A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6451-12BA-46D0-9824-66FFBBA03B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6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293B-DF8E-4C6F-A7F3-43A0FF94B6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C957-C2F8-4031-9DAB-C463B6F228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0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98E7-BDA5-47FD-A1C0-801D981D12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BFC4-503D-49C7-9C77-2BD3130215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4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4251-3188-4FAB-83A5-980AF82689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7832-B07E-45AF-B666-EEA5EA2CAE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lkkjff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DDB87C42-CCD1-4775-813C-C0412B1645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4BF9BD5C-EFF3-4943-B56F-CC2CD8AADA59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1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de.org.teachered/" TargetMode="External"/><Relationship Id="rId2" Type="http://schemas.openxmlformats.org/officeDocument/2006/relationships/hyperlink" Target="http://oer.avu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relt.colfinder.net/index.php?title=Main_Page" TargetMode="External"/><Relationship Id="rId4" Type="http://schemas.openxmlformats.org/officeDocument/2006/relationships/hyperlink" Target="http://www.tessafrica.ne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lot.org/merlot/materials.htm?category=2276&amp;&amp;sort.property=overallRating" TargetMode="External"/><Relationship Id="rId2" Type="http://schemas.openxmlformats.org/officeDocument/2006/relationships/hyperlink" Target="http://www.teachersdomai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acherswithoutborders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oar.org/index.html%20nb4" TargetMode="External"/><Relationship Id="rId2" Type="http://schemas.openxmlformats.org/officeDocument/2006/relationships/hyperlink" Target="http://oerconsortium.org/discipline-specific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aj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Ed%20Psych%20OER%20&amp;%20spreadsheet/0Ed%20Psychology%20spreadsheet.x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safrica.net/" TargetMode="External"/><Relationship Id="rId2" Type="http://schemas.openxmlformats.org/officeDocument/2006/relationships/hyperlink" Target="Participants%20actual%20DETA%20OER%20workshop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er.avu.org/partner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lera.net/eLera/Home/Articles/LORI%201.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9388" y="731838"/>
            <a:ext cx="8856662" cy="1670050"/>
          </a:xfrm>
        </p:spPr>
        <p:txBody>
          <a:bodyPr/>
          <a:lstStyle/>
          <a:p>
            <a:r>
              <a:rPr lang="en-US" sz="4000" dirty="0" smtClean="0"/>
              <a:t>OER for African Teacher Education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7950" y="2857500"/>
            <a:ext cx="9144000" cy="38100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  <a:defRPr/>
            </a:pPr>
            <a:r>
              <a:rPr lang="en-US" sz="2400" dirty="0" smtClean="0"/>
              <a:t>ACDE meeting 7 February 2012</a:t>
            </a:r>
            <a:endParaRPr lang="en-US" sz="2400" dirty="0"/>
          </a:p>
        </p:txBody>
      </p:sp>
      <p:pic>
        <p:nvPicPr>
          <p:cNvPr id="5124" name="Picture 4" descr="H:\Brochure\OER Africa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941888"/>
            <a:ext cx="23891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08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dirty="0" smtClean="0"/>
              <a:t>LORI tool </a:t>
            </a:r>
            <a:r>
              <a:rPr lang="en-ZA" sz="3200" dirty="0" smtClean="0"/>
              <a:t>(</a:t>
            </a:r>
            <a:r>
              <a:rPr lang="en-ZA" sz="3200" dirty="0" err="1" smtClean="0"/>
              <a:t>contin</a:t>
            </a:r>
            <a:r>
              <a:rPr lang="en-ZA" sz="3200" dirty="0" smtClean="0"/>
              <a:t>)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ZA" sz="2400" b="1" dirty="0" smtClean="0"/>
              <a:t>6. </a:t>
            </a:r>
            <a:r>
              <a:rPr lang="en-ZA" sz="2400" b="1" dirty="0"/>
              <a:t>Interaction Usability: </a:t>
            </a:r>
            <a:r>
              <a:rPr lang="en-ZA" sz="2400" dirty="0"/>
              <a:t>Ease of navigation, predictability of the user interface, and quality of the interface help features </a:t>
            </a:r>
          </a:p>
          <a:p>
            <a:pPr marL="0" indent="0">
              <a:buNone/>
            </a:pPr>
            <a:r>
              <a:rPr lang="en-ZA" sz="2400" b="1" dirty="0"/>
              <a:t>7. Accessibility: </a:t>
            </a:r>
            <a:r>
              <a:rPr lang="en-ZA" sz="2400" dirty="0"/>
              <a:t>Design of controls and presentation formats to accommodate disabled and mobile learners </a:t>
            </a:r>
          </a:p>
          <a:p>
            <a:pPr marL="0" indent="0">
              <a:buNone/>
            </a:pPr>
            <a:r>
              <a:rPr lang="en-ZA" sz="2400" b="1" dirty="0"/>
              <a:t>8. Reusability: </a:t>
            </a:r>
            <a:r>
              <a:rPr lang="en-ZA" sz="2400" dirty="0"/>
              <a:t>Ability to use in varying learning contexts and with learners from differing backgrounds </a:t>
            </a:r>
          </a:p>
          <a:p>
            <a:pPr marL="0" indent="0">
              <a:buNone/>
            </a:pPr>
            <a:r>
              <a:rPr lang="en-ZA" sz="2400" b="1" dirty="0"/>
              <a:t>9. Standards Compliance: </a:t>
            </a:r>
            <a:r>
              <a:rPr lang="en-ZA" sz="2400" dirty="0"/>
              <a:t>Adherence to international standards 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24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143000"/>
          </a:xfrm>
        </p:spPr>
        <p:txBody>
          <a:bodyPr/>
          <a:lstStyle/>
          <a:p>
            <a:r>
              <a:rPr lang="en-ZA" dirty="0" smtClean="0"/>
              <a:t>Useful Sites for Teacher Education OER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ZA" sz="2800" b="1" dirty="0" smtClean="0"/>
              <a:t>African</a:t>
            </a:r>
          </a:p>
          <a:p>
            <a:r>
              <a:rPr lang="en-ZA" sz="2800" dirty="0" smtClean="0"/>
              <a:t>Whole modules </a:t>
            </a:r>
          </a:p>
          <a:p>
            <a:pPr lvl="1"/>
            <a:r>
              <a:rPr lang="en-ZA" sz="2400" dirty="0" smtClean="0">
                <a:hlinkClick r:id="rId2"/>
              </a:rPr>
              <a:t>http</a:t>
            </a:r>
            <a:r>
              <a:rPr lang="en-ZA" sz="2400" dirty="0">
                <a:hlinkClick r:id="rId2"/>
              </a:rPr>
              <a:t>://oer.avu.org</a:t>
            </a:r>
            <a:r>
              <a:rPr lang="en-ZA" sz="2400" dirty="0" smtClean="0">
                <a:hlinkClick r:id="rId2"/>
              </a:rPr>
              <a:t>/</a:t>
            </a:r>
            <a:r>
              <a:rPr lang="en-ZA" sz="2400" dirty="0" smtClean="0"/>
              <a:t> </a:t>
            </a:r>
            <a:endParaRPr lang="en-ZA" sz="2400" dirty="0"/>
          </a:p>
          <a:p>
            <a:pPr lvl="1"/>
            <a:r>
              <a:rPr lang="en-ZA" sz="2400" dirty="0" smtClean="0">
                <a:hlinkClick r:id="rId3"/>
              </a:rPr>
              <a:t>www.saide.org.teachered</a:t>
            </a:r>
            <a:endParaRPr lang="en-ZA" sz="2400" dirty="0"/>
          </a:p>
          <a:p>
            <a:r>
              <a:rPr lang="en-ZA" sz="2800" dirty="0" smtClean="0"/>
              <a:t>School-based material to incorporate into teacher education modules </a:t>
            </a:r>
          </a:p>
          <a:p>
            <a:pPr lvl="1"/>
            <a:r>
              <a:rPr lang="en-ZA" sz="2400" dirty="0" smtClean="0">
                <a:hlinkClick r:id="rId4"/>
              </a:rPr>
              <a:t>www.tessafrica.net</a:t>
            </a:r>
            <a:endParaRPr lang="en-ZA" sz="2400" dirty="0" smtClean="0"/>
          </a:p>
          <a:p>
            <a:r>
              <a:rPr lang="en-ZA" sz="2800" dirty="0" smtClean="0"/>
              <a:t>Multimedia resources for the teaching of English</a:t>
            </a:r>
          </a:p>
          <a:p>
            <a:pPr lvl="1"/>
            <a:r>
              <a:rPr lang="en-ZA" sz="2400" dirty="0">
                <a:hlinkClick r:id="rId5"/>
              </a:rPr>
              <a:t>http://</a:t>
            </a:r>
            <a:r>
              <a:rPr lang="en-ZA" sz="2400" dirty="0" smtClean="0">
                <a:hlinkClick r:id="rId5"/>
              </a:rPr>
              <a:t>orelt.colfinder.net/index.php?title=Main_Page</a:t>
            </a:r>
            <a:r>
              <a:rPr lang="en-ZA" sz="2400" dirty="0" smtClean="0"/>
              <a:t>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42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OE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52538" cy="177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2706" y="0"/>
            <a:ext cx="1541294" cy="21417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29" descr="SO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3033" y="1"/>
            <a:ext cx="1228725" cy="179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11" descr="SO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790705"/>
            <a:ext cx="1228723" cy="17906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1" name="Picture 12" descr="SOE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581402"/>
            <a:ext cx="1228725" cy="179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203032" y="4786313"/>
            <a:ext cx="2087562" cy="504825"/>
          </a:xfrm>
          <a:prstGeom prst="curvedUpArrow">
            <a:avLst>
              <a:gd name="adj1" fmla="val 82704"/>
              <a:gd name="adj2" fmla="val 165409"/>
              <a:gd name="adj3" fmla="val 33333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pic>
        <p:nvPicPr>
          <p:cNvPr id="17" name="Picture 19" descr="SOE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53033" y="1790701"/>
            <a:ext cx="1224263" cy="17841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02706" y="2141798"/>
            <a:ext cx="1541294" cy="21602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91037" y="2"/>
            <a:ext cx="1555834" cy="214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46871" y="2"/>
            <a:ext cx="1555835" cy="21417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46871" y="2141800"/>
            <a:ext cx="1555834" cy="21602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2" name="Group 29"/>
          <p:cNvGrpSpPr/>
          <p:nvPr/>
        </p:nvGrpSpPr>
        <p:grpSpPr>
          <a:xfrm>
            <a:off x="1248571" y="3540844"/>
            <a:ext cx="2310855" cy="3276599"/>
            <a:chOff x="1253033" y="3581400"/>
            <a:chExt cx="2466975" cy="3684585"/>
          </a:xfrm>
        </p:grpSpPr>
        <p:pic>
          <p:nvPicPr>
            <p:cNvPr id="7" name="Picture 8" descr="SOE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1253033" y="3581401"/>
              <a:ext cx="1228725" cy="1790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13" descr="SOE6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262560" y="5403851"/>
              <a:ext cx="1228723" cy="1862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91283" y="5372101"/>
              <a:ext cx="1228725" cy="1755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481758" y="3581400"/>
              <a:ext cx="1238250" cy="178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Down Arrow 31"/>
          <p:cNvSpPr/>
          <p:nvPr/>
        </p:nvSpPr>
        <p:spPr>
          <a:xfrm rot="16200000">
            <a:off x="3522408" y="1420290"/>
            <a:ext cx="639974" cy="2721274"/>
          </a:xfrm>
          <a:prstGeom prst="downArrow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TextBox 32"/>
          <p:cNvSpPr txBox="1"/>
          <p:nvPr/>
        </p:nvSpPr>
        <p:spPr>
          <a:xfrm>
            <a:off x="2699792" y="1695955"/>
            <a:ext cx="1080120" cy="89168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b="0" u="none" strike="noStrike" kern="1200" cap="none" spc="0" normalizeH="0" baseline="0" noProof="0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rgbClr val="D4A73C"/>
                </a:solidFill>
                <a:effectLst/>
                <a:uLnTx/>
                <a:uFillTx/>
                <a:latin typeface="Myriad Pro"/>
                <a:ea typeface="+mj-ea"/>
                <a:cs typeface="Myriad Pro"/>
              </a:rPr>
              <a:t>From </a:t>
            </a:r>
          </a:p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b="0" u="none" strike="noStrike" kern="1200" cap="none" spc="0" normalizeH="0" baseline="0" noProof="0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rgbClr val="D4A73C"/>
                </a:solidFill>
                <a:effectLst/>
                <a:uLnTx/>
                <a:uFillTx/>
                <a:latin typeface="Myriad Pro"/>
                <a:ea typeface="+mj-ea"/>
                <a:cs typeface="Myriad Pro"/>
              </a:rPr>
              <a:t>All rights </a:t>
            </a:r>
          </a:p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b="0" u="none" strike="noStrike" kern="1200" cap="none" spc="0" normalizeH="0" baseline="0" noProof="0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rgbClr val="D4A73C"/>
                </a:solidFill>
                <a:effectLst/>
                <a:uLnTx/>
                <a:uFillTx/>
                <a:latin typeface="Myriad Pro"/>
                <a:ea typeface="+mj-ea"/>
                <a:cs typeface="Myriad Pro"/>
              </a:rPr>
              <a:t>Reserved </a:t>
            </a:r>
            <a:endParaRPr kumimoji="0" lang="en-ZA" sz="2000" b="0" u="none" strike="noStrike" kern="1200" cap="none" spc="0" normalizeH="0" baseline="0" noProof="0" dirty="0" smtClean="0"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rgbClr val="D4A73C"/>
              </a:solidFill>
              <a:effectLst/>
              <a:uLnTx/>
              <a:uFillTx/>
              <a:latin typeface="Myriad Pro"/>
              <a:ea typeface="+mj-ea"/>
              <a:cs typeface="Myriad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3609" y="3149913"/>
            <a:ext cx="1078512" cy="99916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b="0" u="none" strike="noStrike" kern="1200" cap="none" spc="0" normalizeH="0" baseline="0" noProof="0" dirty="0" smtClean="0">
                <a:ln>
                  <a:solidFill>
                    <a:srgbClr val="166594"/>
                  </a:solidFill>
                </a:ln>
                <a:solidFill>
                  <a:srgbClr val="D4A73C"/>
                </a:solidFill>
                <a:effectLst/>
                <a:uLnTx/>
                <a:uFillTx/>
                <a:latin typeface="Myriad Pro"/>
                <a:ea typeface="+mj-ea"/>
                <a:cs typeface="Myriad Pro"/>
              </a:rPr>
              <a:t>To</a:t>
            </a:r>
          </a:p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ZA" dirty="0" smtClean="0">
                <a:ln>
                  <a:solidFill>
                    <a:srgbClr val="166594"/>
                  </a:solidFill>
                </a:ln>
                <a:solidFill>
                  <a:srgbClr val="D4A73C"/>
                </a:solidFill>
                <a:latin typeface="Myriad Pro"/>
                <a:ea typeface="+mj-ea"/>
                <a:cs typeface="Myriad Pro"/>
              </a:rPr>
              <a:t>Open </a:t>
            </a:r>
          </a:p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ZA" dirty="0" smtClean="0">
                <a:ln>
                  <a:solidFill>
                    <a:srgbClr val="166594"/>
                  </a:solidFill>
                </a:ln>
                <a:solidFill>
                  <a:srgbClr val="D4A73C"/>
                </a:solidFill>
                <a:latin typeface="Myriad Pro"/>
                <a:ea typeface="+mj-ea"/>
                <a:cs typeface="Myriad Pro"/>
              </a:rPr>
              <a:t>Educational </a:t>
            </a:r>
          </a:p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ZA" dirty="0" smtClean="0">
                <a:ln>
                  <a:solidFill>
                    <a:srgbClr val="166594"/>
                  </a:solidFill>
                </a:ln>
                <a:solidFill>
                  <a:srgbClr val="D4A73C"/>
                </a:solidFill>
                <a:latin typeface="Myriad Pro"/>
                <a:ea typeface="+mj-ea"/>
                <a:cs typeface="Myriad Pro"/>
              </a:rPr>
              <a:t>Resources</a:t>
            </a:r>
            <a:r>
              <a:rPr kumimoji="0" lang="en-ZA" b="0" u="none" strike="noStrike" kern="1200" cap="none" spc="0" normalizeH="0" baseline="0" noProof="0" dirty="0" smtClean="0">
                <a:ln>
                  <a:solidFill>
                    <a:srgbClr val="166594"/>
                  </a:solidFill>
                </a:ln>
                <a:solidFill>
                  <a:srgbClr val="D4A73C"/>
                </a:solidFill>
                <a:effectLst/>
                <a:uLnTx/>
                <a:uFillTx/>
                <a:latin typeface="Myriad Pro"/>
                <a:ea typeface="+mj-ea"/>
                <a:cs typeface="Myriad Pro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4105" y="450911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Five 200 page learning guides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Four sets of readings to support learning guides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29 audio clips of interviews and classroom events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23 video clips - issues and debates from the modules and methods in action in classrooms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99792" y="1582341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ZA" sz="2000" b="0" i="1" u="none" strike="noStrike" kern="1200" cap="none" spc="0" normalizeH="0" baseline="0" noProof="0" dirty="0" smtClean="0">
              <a:ln>
                <a:noFill/>
              </a:ln>
              <a:solidFill>
                <a:srgbClr val="D4A73C"/>
              </a:solidFill>
              <a:effectLst/>
              <a:uLnTx/>
              <a:uFillTx/>
              <a:latin typeface="Myriad Pro"/>
              <a:ea typeface="+mj-ea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4112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Teacher Education sites non </a:t>
            </a:r>
            <a:r>
              <a:rPr lang="en-ZA" dirty="0" err="1" smtClean="0"/>
              <a:t>Africab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sz="2800" dirty="0"/>
              <a:t>The </a:t>
            </a:r>
            <a:r>
              <a:rPr lang="en-ZA" sz="2800" b="1" dirty="0"/>
              <a:t>Teachers’ Domain</a:t>
            </a:r>
            <a:r>
              <a:rPr lang="en-ZA" sz="2800" dirty="0"/>
              <a:t> -  </a:t>
            </a:r>
            <a:r>
              <a:rPr lang="en-ZA" sz="2800" u="sng" dirty="0">
                <a:hlinkClick r:id="rId2"/>
              </a:rPr>
              <a:t>http://www.teachersdomain.org/</a:t>
            </a:r>
            <a:r>
              <a:rPr lang="en-ZA" sz="2800" dirty="0"/>
              <a:t> </a:t>
            </a:r>
          </a:p>
          <a:p>
            <a:pPr lvl="0"/>
            <a:r>
              <a:rPr lang="en-ZA" sz="2800" b="1" dirty="0" smtClean="0"/>
              <a:t>Merlot </a:t>
            </a:r>
            <a:r>
              <a:rPr lang="en-ZA" sz="2800" dirty="0"/>
              <a:t>Teacher Education (Multimedia education resource for learning and online teaching) </a:t>
            </a:r>
            <a:r>
              <a:rPr lang="en-ZA" sz="2800" u="sng" dirty="0">
                <a:hlinkClick r:id="rId3"/>
              </a:rPr>
              <a:t>http://www.merlot.org/merlot/materials.htm?category=2276&amp;&amp;</a:t>
            </a:r>
            <a:r>
              <a:rPr lang="en-ZA" sz="2800" u="sng" dirty="0" smtClean="0">
                <a:hlinkClick r:id="rId3"/>
              </a:rPr>
              <a:t>sort.property=overallRatin</a:t>
            </a:r>
            <a:endParaRPr lang="en-ZA" sz="2800" dirty="0"/>
          </a:p>
          <a:p>
            <a:pPr lvl="0"/>
            <a:r>
              <a:rPr lang="en-ZA" sz="2800" b="1" dirty="0"/>
              <a:t>Teachers without Borders</a:t>
            </a:r>
            <a:r>
              <a:rPr lang="en-ZA" sz="2800" dirty="0"/>
              <a:t> </a:t>
            </a:r>
            <a:r>
              <a:rPr lang="en-ZA" sz="2800" u="sng" dirty="0">
                <a:hlinkClick r:id="rId4"/>
              </a:rPr>
              <a:t>http://teacherswithoutborders.org</a:t>
            </a:r>
            <a:r>
              <a:rPr lang="en-ZA" sz="2800" u="sng" dirty="0" smtClean="0">
                <a:hlinkClick r:id="rId4"/>
              </a:rPr>
              <a:t>/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7992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Teachers’ Domain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412776"/>
            <a:ext cx="9296400" cy="541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27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General OER repositories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lvl="0"/>
            <a:r>
              <a:rPr lang="en-ZA" sz="2800" dirty="0" smtClean="0"/>
              <a:t>Connexions</a:t>
            </a:r>
            <a:endParaRPr lang="en-ZA" sz="2800" dirty="0"/>
          </a:p>
          <a:p>
            <a:pPr lvl="0"/>
            <a:r>
              <a:rPr lang="en-ZA" sz="2800" dirty="0"/>
              <a:t>OER Commons</a:t>
            </a:r>
          </a:p>
          <a:p>
            <a:pPr lvl="0"/>
            <a:r>
              <a:rPr lang="en-ZA" sz="2800" dirty="0"/>
              <a:t>Open </a:t>
            </a:r>
            <a:r>
              <a:rPr lang="en-ZA" sz="2800" dirty="0" err="1"/>
              <a:t>CourseWare</a:t>
            </a:r>
            <a:r>
              <a:rPr lang="en-ZA" sz="2800" dirty="0"/>
              <a:t> Consortium</a:t>
            </a:r>
          </a:p>
          <a:p>
            <a:pPr marL="0" lvl="0" indent="0">
              <a:buNone/>
            </a:pPr>
            <a:r>
              <a:rPr lang="en-ZA" sz="2800" dirty="0" smtClean="0"/>
              <a:t>and </a:t>
            </a:r>
          </a:p>
          <a:p>
            <a:pPr lvl="0"/>
            <a:r>
              <a:rPr lang="en-ZA" sz="2800" dirty="0"/>
              <a:t>O</a:t>
            </a:r>
            <a:r>
              <a:rPr lang="en-ZA" sz="2800" dirty="0" smtClean="0"/>
              <a:t>pen </a:t>
            </a:r>
            <a:r>
              <a:rPr lang="en-ZA" sz="2800" dirty="0"/>
              <a:t>textbook </a:t>
            </a:r>
            <a:r>
              <a:rPr lang="en-ZA" sz="2800" dirty="0" smtClean="0"/>
              <a:t>sites </a:t>
            </a:r>
            <a:r>
              <a:rPr lang="en-ZA" sz="2800" dirty="0"/>
              <a:t>(</a:t>
            </a:r>
            <a:r>
              <a:rPr lang="en-ZA" sz="2800" dirty="0" err="1" smtClean="0"/>
              <a:t>eg</a:t>
            </a:r>
            <a:r>
              <a:rPr lang="en-ZA" sz="2800" dirty="0" smtClean="0"/>
              <a:t> </a:t>
            </a:r>
            <a:r>
              <a:rPr lang="en-ZA" sz="2800" dirty="0" smtClean="0">
                <a:hlinkClick r:id="rId2"/>
              </a:rPr>
              <a:t>http</a:t>
            </a:r>
            <a:r>
              <a:rPr lang="en-ZA" sz="2800" dirty="0">
                <a:hlinkClick r:id="rId2"/>
              </a:rPr>
              <a:t>://oerconsortium.org/discipline-specific</a:t>
            </a:r>
            <a:r>
              <a:rPr lang="en-ZA" sz="2800" dirty="0" smtClean="0">
                <a:hlinkClick r:id="rId2"/>
              </a:rPr>
              <a:t>/</a:t>
            </a:r>
            <a:r>
              <a:rPr lang="en-ZA" sz="2800" dirty="0" smtClean="0"/>
              <a:t> )</a:t>
            </a:r>
          </a:p>
          <a:p>
            <a:r>
              <a:rPr lang="en-ZA" sz="2800" dirty="0" smtClean="0"/>
              <a:t>Open access research sites (</a:t>
            </a:r>
            <a:r>
              <a:rPr lang="en-ZA" sz="2800" dirty="0" err="1" smtClean="0"/>
              <a:t>eg</a:t>
            </a:r>
            <a:r>
              <a:rPr lang="en-ZA" sz="2800" dirty="0" smtClean="0"/>
              <a:t> </a:t>
            </a:r>
            <a:r>
              <a:rPr lang="en-ZA" sz="2800" dirty="0" err="1" smtClean="0"/>
              <a:t>OpenDOAR</a:t>
            </a:r>
            <a:r>
              <a:rPr lang="en-ZA" sz="2800" dirty="0" smtClean="0"/>
              <a:t>,</a:t>
            </a:r>
            <a:r>
              <a:rPr lang="en-ZA" sz="2800" u="sng" dirty="0">
                <a:hlinkClick r:id="rId3"/>
              </a:rPr>
              <a:t> http://www.opendoar.org/index.html </a:t>
            </a:r>
            <a:r>
              <a:rPr lang="en-ZA" sz="2800" u="sng" dirty="0" smtClean="0">
                <a:hlinkClick r:id="rId3"/>
              </a:rPr>
              <a:t>nb4</a:t>
            </a:r>
            <a:r>
              <a:rPr lang="en-ZA" sz="2800" u="sng" dirty="0" smtClean="0"/>
              <a:t> and </a:t>
            </a:r>
          </a:p>
          <a:p>
            <a:pPr marL="0" indent="0" defTabSz="354013">
              <a:buNone/>
            </a:pPr>
            <a:r>
              <a:rPr lang="en-ZA" sz="2800" u="sng" dirty="0" smtClean="0"/>
              <a:t>	DOAJ </a:t>
            </a:r>
            <a:r>
              <a:rPr lang="en-ZA" sz="2800" u="sng" dirty="0">
                <a:hlinkClick r:id="rId4"/>
              </a:rPr>
              <a:t>http://www.doaj.org/</a:t>
            </a:r>
            <a:r>
              <a:rPr lang="en-ZA" sz="2800" dirty="0"/>
              <a:t> </a:t>
            </a:r>
            <a:r>
              <a:rPr lang="en-ZA" sz="2800" dirty="0" smtClean="0"/>
              <a:t>)</a:t>
            </a:r>
            <a:endParaRPr lang="en-ZA" sz="2800" dirty="0"/>
          </a:p>
          <a:p>
            <a:r>
              <a:rPr lang="en-ZA" sz="2800" dirty="0" smtClean="0"/>
              <a:t> </a:t>
            </a:r>
            <a:endParaRPr lang="en-ZA" sz="2800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69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 of a subject specific search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Google + Creative Commons often the most productive</a:t>
            </a:r>
          </a:p>
          <a:p>
            <a:pPr marL="0" indent="0">
              <a:buNone/>
            </a:pPr>
            <a:r>
              <a:rPr lang="en-ZA" dirty="0" smtClean="0">
                <a:hlinkClick r:id="rId2" action="ppaction://hlinkfile"/>
              </a:rPr>
              <a:t>Ed Psych OER &amp; </a:t>
            </a:r>
            <a:r>
              <a:rPr lang="en-ZA" dirty="0" err="1" smtClean="0">
                <a:hlinkClick r:id="rId2" action="ppaction://hlinkfile"/>
              </a:rPr>
              <a:t>spreadsheet</a:t>
            </a:r>
            <a:r>
              <a:rPr lang="en-ZA" dirty="0" smtClean="0">
                <a:hlinkClick r:id="rId2" action="ppaction://hlinkfile"/>
              </a:rPr>
              <a:t>\0Ed Psychology spreadsheet.xls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48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African network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See </a:t>
            </a:r>
            <a:r>
              <a:rPr lang="en-ZA" dirty="0" smtClean="0">
                <a:hlinkClick r:id="rId2" action="ppaction://hlinkfile"/>
              </a:rPr>
              <a:t>participant list </a:t>
            </a:r>
            <a:r>
              <a:rPr lang="en-ZA" dirty="0" smtClean="0"/>
              <a:t>from recent DETA pre-conference workshop</a:t>
            </a:r>
          </a:p>
          <a:p>
            <a:r>
              <a:rPr lang="en-ZA" dirty="0" smtClean="0"/>
              <a:t>See list of TESSA partners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>
                <a:hlinkClick r:id="rId3"/>
              </a:rPr>
              <a:t>www.tessafrica.net</a:t>
            </a:r>
            <a:r>
              <a:rPr lang="en-ZA" dirty="0" smtClean="0"/>
              <a:t> </a:t>
            </a:r>
          </a:p>
          <a:p>
            <a:r>
              <a:rPr lang="en-ZA" dirty="0" smtClean="0"/>
              <a:t>See list of AVU partners at </a:t>
            </a:r>
          </a:p>
          <a:p>
            <a:pPr marL="0" indent="0">
              <a:buNone/>
            </a:pPr>
            <a:r>
              <a:rPr lang="en-ZA" dirty="0" smtClean="0"/>
              <a:t>	</a:t>
            </a:r>
            <a:r>
              <a:rPr lang="en-ZA" dirty="0" smtClean="0">
                <a:hlinkClick r:id="rId4"/>
              </a:rPr>
              <a:t>http</a:t>
            </a:r>
            <a:r>
              <a:rPr lang="en-ZA" dirty="0">
                <a:hlinkClick r:id="rId4"/>
              </a:rPr>
              <a:t>://</a:t>
            </a:r>
            <a:r>
              <a:rPr lang="en-ZA" dirty="0" smtClean="0">
                <a:hlinkClick r:id="rId4"/>
              </a:rPr>
              <a:t>oer.avu.org/partners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41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sz="3200" dirty="0" smtClean="0"/>
              <a:t>Learning Object Review Tool (LORI) </a:t>
            </a:r>
            <a:r>
              <a:rPr lang="en-ZA" sz="2400" dirty="0" smtClean="0">
                <a:hlinkClick r:id="rId2"/>
              </a:rPr>
              <a:t>http</a:t>
            </a:r>
            <a:r>
              <a:rPr lang="en-ZA" sz="2400" dirty="0">
                <a:hlinkClick r:id="rId2"/>
              </a:rPr>
              <a:t>://elera.net/eLera/Home/Articles/LORI%201.5.pdf</a:t>
            </a:r>
            <a:r>
              <a:rPr lang="en-ZA" sz="2400" dirty="0"/>
              <a:t> 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en-ZA" sz="2400" b="1" dirty="0" smtClean="0"/>
              <a:t>1</a:t>
            </a:r>
            <a:r>
              <a:rPr lang="en-ZA" sz="2400" b="1" dirty="0"/>
              <a:t>. Content Quality</a:t>
            </a:r>
            <a:r>
              <a:rPr lang="en-ZA" sz="2400" dirty="0"/>
              <a:t>: Veracity, accuracy, balanced presentation of ideas, and appropriate level of detail </a:t>
            </a:r>
          </a:p>
          <a:p>
            <a:pPr marL="0" indent="0">
              <a:buNone/>
            </a:pPr>
            <a:r>
              <a:rPr lang="en-ZA" sz="2400" b="1" dirty="0"/>
              <a:t>2. Learning Goal Alignment: </a:t>
            </a:r>
            <a:r>
              <a:rPr lang="en-ZA" sz="2400" dirty="0"/>
              <a:t>Alignment among learning goals, activities, assessments, and learner characteristics </a:t>
            </a:r>
          </a:p>
          <a:p>
            <a:pPr marL="0" indent="0">
              <a:buNone/>
            </a:pPr>
            <a:r>
              <a:rPr lang="en-ZA" sz="2400" b="1" dirty="0"/>
              <a:t>3. Feedback and Adaptation: </a:t>
            </a:r>
            <a:r>
              <a:rPr lang="en-ZA" sz="2400" dirty="0"/>
              <a:t>Adaptive content or feedback driven by differential learner input or learner </a:t>
            </a:r>
            <a:r>
              <a:rPr lang="en-ZA" sz="2400" dirty="0" err="1"/>
              <a:t>modeling</a:t>
            </a:r>
            <a:r>
              <a:rPr lang="en-ZA" sz="2400" dirty="0"/>
              <a:t> </a:t>
            </a:r>
          </a:p>
          <a:p>
            <a:pPr marL="0" indent="0">
              <a:buNone/>
            </a:pPr>
            <a:r>
              <a:rPr lang="en-ZA" sz="2400" b="1" dirty="0"/>
              <a:t>4. Motivation: </a:t>
            </a:r>
            <a:r>
              <a:rPr lang="en-ZA" sz="2400" dirty="0"/>
              <a:t>Ability to motivate and interest an identified population of learners </a:t>
            </a:r>
          </a:p>
          <a:p>
            <a:pPr marL="0" indent="0">
              <a:buNone/>
            </a:pPr>
            <a:r>
              <a:rPr lang="en-ZA" sz="2400" b="1" dirty="0"/>
              <a:t>5. Presentation Design: </a:t>
            </a:r>
            <a:r>
              <a:rPr lang="en-ZA" sz="2400" dirty="0"/>
              <a:t>Design of visual and auditory information for enhanced learning and efficient mental processing </a:t>
            </a:r>
          </a:p>
        </p:txBody>
      </p:sp>
    </p:spTree>
    <p:extLst>
      <p:ext uri="{BB962C8B-B14F-4D97-AF65-F5344CB8AC3E}">
        <p14:creationId xmlns:p14="http://schemas.microsoft.com/office/powerpoint/2010/main" val="31167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1" u="none" strike="noStrike" kern="1200" cap="none" spc="0" normalizeH="0" baseline="0" noProof="0" dirty="0" smtClean="0">
            <a:ln>
              <a:noFill/>
            </a:ln>
            <a:solidFill>
              <a:srgbClr val="D4A73C"/>
            </a:solidFill>
            <a:effectLst/>
            <a:uLnTx/>
            <a:uFillTx/>
            <a:latin typeface="Myriad Pro"/>
            <a:ea typeface="+mj-ea"/>
            <a:cs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358</Words>
  <Application>Microsoft Office PowerPoint</Application>
  <PresentationFormat>On-screen Show (4:3)</PresentationFormat>
  <Paragraphs>58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OER for African Teacher Education </vt:lpstr>
      <vt:lpstr>Useful Sites for Teacher Education OER </vt:lpstr>
      <vt:lpstr>PowerPoint Presentation</vt:lpstr>
      <vt:lpstr>Teacher Education sites non Africab</vt:lpstr>
      <vt:lpstr>The Teachers’ Domain</vt:lpstr>
      <vt:lpstr>General OER repositories</vt:lpstr>
      <vt:lpstr>Example of a subject specific search</vt:lpstr>
      <vt:lpstr>African network </vt:lpstr>
      <vt:lpstr> Learning Object Review Tool (LORI) http://elera.net/eLera/Home/Articles/LORI%201.5.pdf  </vt:lpstr>
      <vt:lpstr>LORI tool (contin)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for African Teacher Education</dc:title>
  <dc:creator>Tessa Welch</dc:creator>
  <cp:lastModifiedBy>Tessa Welch</cp:lastModifiedBy>
  <cp:revision>8</cp:revision>
  <dcterms:created xsi:type="dcterms:W3CDTF">2012-02-05T10:55:29Z</dcterms:created>
  <dcterms:modified xsi:type="dcterms:W3CDTF">2012-02-07T05:43:30Z</dcterms:modified>
</cp:coreProperties>
</file>